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645" r:id="rId1"/>
  </p:sldMasterIdLst>
  <p:notesMasterIdLst>
    <p:notesMasterId r:id="rId42"/>
  </p:notesMasterIdLst>
  <p:sldIdLst>
    <p:sldId id="280" r:id="rId2"/>
    <p:sldId id="478" r:id="rId3"/>
    <p:sldId id="434" r:id="rId4"/>
    <p:sldId id="435" r:id="rId5"/>
    <p:sldId id="436" r:id="rId6"/>
    <p:sldId id="497" r:id="rId7"/>
    <p:sldId id="345" r:id="rId8"/>
    <p:sldId id="459" r:id="rId9"/>
    <p:sldId id="416" r:id="rId10"/>
    <p:sldId id="521" r:id="rId11"/>
    <p:sldId id="522" r:id="rId12"/>
    <p:sldId id="523" r:id="rId13"/>
    <p:sldId id="524" r:id="rId14"/>
    <p:sldId id="525" r:id="rId15"/>
    <p:sldId id="533" r:id="rId16"/>
    <p:sldId id="527" r:id="rId17"/>
    <p:sldId id="528" r:id="rId18"/>
    <p:sldId id="529" r:id="rId19"/>
    <p:sldId id="530" r:id="rId20"/>
    <p:sldId id="552" r:id="rId21"/>
    <p:sldId id="534" r:id="rId22"/>
    <p:sldId id="535" r:id="rId23"/>
    <p:sldId id="536" r:id="rId24"/>
    <p:sldId id="537" r:id="rId25"/>
    <p:sldId id="538" r:id="rId26"/>
    <p:sldId id="539" r:id="rId27"/>
    <p:sldId id="540" r:id="rId28"/>
    <p:sldId id="541" r:id="rId29"/>
    <p:sldId id="542" r:id="rId30"/>
    <p:sldId id="543" r:id="rId31"/>
    <p:sldId id="544" r:id="rId32"/>
    <p:sldId id="545" r:id="rId33"/>
    <p:sldId id="546" r:id="rId34"/>
    <p:sldId id="547" r:id="rId35"/>
    <p:sldId id="548" r:id="rId36"/>
    <p:sldId id="549" r:id="rId37"/>
    <p:sldId id="550" r:id="rId38"/>
    <p:sldId id="487" r:id="rId39"/>
    <p:sldId id="551" r:id="rId40"/>
    <p:sldId id="433" r:id="rId41"/>
  </p:sldIdLst>
  <p:sldSz cx="9144000" cy="6858000" type="screen4x3"/>
  <p:notesSz cx="6858000" cy="9947275"/>
  <p:defaultTextStyle>
    <a:defPPr>
      <a:defRPr lang="en-US"/>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504D"/>
    <a:srgbClr val="EFD3D2"/>
    <a:srgbClr val="006C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نمط فاتح 3 - تمييز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017" autoAdjust="0"/>
    <p:restoredTop sz="91314" autoAdjust="0"/>
  </p:normalViewPr>
  <p:slideViewPr>
    <p:cSldViewPr>
      <p:cViewPr varScale="1">
        <p:scale>
          <a:sx n="83" d="100"/>
          <a:sy n="83" d="100"/>
        </p:scale>
        <p:origin x="1086" y="5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floor>
    <c:sideWall>
      <c:thickness val="0"/>
    </c:sideWall>
    <c:backWall>
      <c:thickness val="0"/>
    </c:backWall>
    <c:plotArea>
      <c:layout>
        <c:manualLayout>
          <c:layoutTarget val="inner"/>
          <c:xMode val="edge"/>
          <c:yMode val="edge"/>
          <c:x val="0"/>
          <c:y val="2.5064356368140674E-2"/>
          <c:w val="0.99325761421740877"/>
          <c:h val="0.76700016434467022"/>
        </c:manualLayout>
      </c:layout>
      <c:bar3DChart>
        <c:barDir val="col"/>
        <c:grouping val="stacked"/>
        <c:varyColors val="0"/>
        <c:ser>
          <c:idx val="0"/>
          <c:order val="0"/>
          <c:tx>
            <c:strRef>
              <c:f>ورقة1!$B$1</c:f>
              <c:strCache>
                <c:ptCount val="1"/>
                <c:pt idx="0">
                  <c:v>النقد لدى البنوك</c:v>
                </c:pt>
              </c:strCache>
            </c:strRef>
          </c:tx>
          <c:spPr>
            <a:solidFill>
              <a:srgbClr val="00B0F0"/>
            </a:solidFill>
            <a:ln w="37680" cap="flat" cmpd="sng" algn="ctr">
              <a:solidFill>
                <a:schemeClr val="lt1"/>
              </a:solidFill>
              <a:prstDash val="solid"/>
            </a:ln>
            <a:effectLst>
              <a:outerShdw blurRad="40000" dist="20000" dir="5400000" rotWithShape="0">
                <a:srgbClr val="000000">
                  <a:alpha val="38000"/>
                </a:srgbClr>
              </a:outerShdw>
            </a:effectLst>
          </c:spPr>
          <c:invertIfNegative val="0"/>
          <c:dPt>
            <c:idx val="0"/>
            <c:invertIfNegative val="0"/>
            <c:bubble3D val="0"/>
            <c:extLst>
              <c:ext xmlns:c16="http://schemas.microsoft.com/office/drawing/2014/chart" uri="{C3380CC4-5D6E-409C-BE32-E72D297353CC}">
                <c16:uniqueId val="{00000000-4025-4E3B-A82E-0E7D08DDA35E}"/>
              </c:ext>
            </c:extLst>
          </c:dPt>
          <c:dPt>
            <c:idx val="1"/>
            <c:invertIfNegative val="0"/>
            <c:bubble3D val="0"/>
            <c:spPr>
              <a:solidFill>
                <a:srgbClr val="C00000"/>
              </a:solidFill>
              <a:ln w="37680"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4025-4E3B-A82E-0E7D08DDA35E}"/>
              </c:ext>
            </c:extLst>
          </c:dPt>
          <c:dPt>
            <c:idx val="2"/>
            <c:invertIfNegative val="0"/>
            <c:bubble3D val="0"/>
            <c:extLst>
              <c:ext xmlns:c16="http://schemas.microsoft.com/office/drawing/2014/chart" uri="{C3380CC4-5D6E-409C-BE32-E72D297353CC}">
                <c16:uniqueId val="{00000002-4025-4E3B-A82E-0E7D08DDA35E}"/>
              </c:ext>
            </c:extLst>
          </c:dPt>
          <c:dPt>
            <c:idx val="4"/>
            <c:invertIfNegative val="0"/>
            <c:bubble3D val="0"/>
            <c:extLst>
              <c:ext xmlns:c16="http://schemas.microsoft.com/office/drawing/2014/chart" uri="{C3380CC4-5D6E-409C-BE32-E72D297353CC}">
                <c16:uniqueId val="{00000003-4025-4E3B-A82E-0E7D08DDA35E}"/>
              </c:ext>
            </c:extLst>
          </c:dPt>
          <c:dLbls>
            <c:dLbl>
              <c:idx val="0"/>
              <c:layout>
                <c:manualLayout>
                  <c:x val="3.7076624163238335E-2"/>
                  <c:y val="-0.37259842519685038"/>
                </c:manualLayout>
              </c:layout>
              <c:spPr/>
              <c:txPr>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025-4E3B-A82E-0E7D08DDA35E}"/>
                </c:ext>
              </c:extLst>
            </c:dLbl>
            <c:dLbl>
              <c:idx val="1"/>
              <c:layout>
                <c:manualLayout>
                  <c:x val="5.5652693762929986E-2"/>
                  <c:y val="-0.13790075371594593"/>
                </c:manualLayout>
              </c:layout>
              <c:tx>
                <c:rich>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fld id="{A34A41CE-962F-4E93-B7AE-7DF1C7E698C6}" type="VALUE">
                      <a:rPr lang="en-US" sz="2400">
                        <a:solidFill>
                          <a:srgbClr val="002060"/>
                        </a:solidFill>
                      </a:rPr>
                      <a:pPr>
                        <a:defRPr sz="1791" b="0">
                          <a:solidFill>
                            <a:srgbClr val="C00000"/>
                          </a:solidFill>
                          <a:latin typeface=" Abdoullah Ashgar EL-kharef" panose="02000000000000000000" pitchFamily="2" charset="-78"/>
                          <a:cs typeface=" Abdoullah Ashgar EL-kharef" panose="02000000000000000000" pitchFamily="2" charset="-78"/>
                        </a:defRPr>
                      </a:pPr>
                      <a:t>[القيمة]</a:t>
                    </a:fld>
                    <a:endParaRPr lang="ar-SA"/>
                  </a:p>
                </c:rich>
              </c:tx>
              <c:spPr/>
              <c:showLegendKey val="0"/>
              <c:showVal val="1"/>
              <c:showCatName val="0"/>
              <c:showSerName val="0"/>
              <c:showPercent val="0"/>
              <c:showBubbleSize val="0"/>
              <c:extLst>
                <c:ext xmlns:c15="http://schemas.microsoft.com/office/drawing/2012/chart" uri="{CE6537A1-D6FC-4f65-9D91-7224C49458BB}">
                  <c15:layout>
                    <c:manualLayout>
                      <c:w val="0.13736263736263737"/>
                      <c:h val="9.0614973262032092E-2"/>
                    </c:manualLayout>
                  </c15:layout>
                  <c15:dlblFieldTable/>
                  <c15:showDataLabelsRange val="0"/>
                </c:ext>
                <c:ext xmlns:c16="http://schemas.microsoft.com/office/drawing/2014/chart" uri="{C3380CC4-5D6E-409C-BE32-E72D297353CC}">
                  <c16:uniqueId val="{00000001-4025-4E3B-A82E-0E7D08DDA35E}"/>
                </c:ext>
              </c:extLst>
            </c:dLbl>
            <c:dLbl>
              <c:idx val="2"/>
              <c:layout>
                <c:manualLayout>
                  <c:x val="2.0964389940767856E-2"/>
                  <c:y val="-0.27503621205103373"/>
                </c:manualLayout>
              </c:layout>
              <c:spPr/>
              <c:txPr>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025-4E3B-A82E-0E7D08DDA35E}"/>
                </c:ext>
              </c:extLst>
            </c:dLbl>
            <c:dLbl>
              <c:idx val="3"/>
              <c:layout>
                <c:manualLayout>
                  <c:x val="2.0413602145885612E-2"/>
                  <c:y val="-0.12800160006737127"/>
                </c:manualLayout>
              </c:layout>
              <c:spPr/>
              <c:txPr>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025-4E3B-A82E-0E7D08DDA35E}"/>
                </c:ext>
              </c:extLst>
            </c:dLbl>
            <c:dLbl>
              <c:idx val="4"/>
              <c:layout>
                <c:manualLayout>
                  <c:x val="1.1504790816810549E-2"/>
                  <c:y val="-0.21962619321042293"/>
                </c:manualLayout>
              </c:layout>
              <c:spPr/>
              <c:txPr>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025-4E3B-A82E-0E7D08DDA35E}"/>
                </c:ext>
              </c:extLst>
            </c:dLbl>
            <c:dLbl>
              <c:idx val="5"/>
              <c:layout>
                <c:manualLayout>
                  <c:x val="1.0486049383687033E-2"/>
                  <c:y val="-0.30607120299802099"/>
                </c:manualLayout>
              </c:layout>
              <c:spPr/>
              <c:txPr>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025-4E3B-A82E-0E7D08DDA35E}"/>
                </c:ext>
              </c:extLst>
            </c:dLbl>
            <c:dLbl>
              <c:idx val="6"/>
              <c:layout>
                <c:manualLayout>
                  <c:x val="9.1363754355878873E-3"/>
                  <c:y val="-0.39008968798686261"/>
                </c:manualLayout>
              </c:layout>
              <c:spPr/>
              <c:txPr>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025-4E3B-A82E-0E7D08DDA35E}"/>
                </c:ext>
              </c:extLst>
            </c:dLbl>
            <c:dLbl>
              <c:idx val="7"/>
              <c:layout>
                <c:manualLayout>
                  <c:x val="1.0113633347614913E-2"/>
                  <c:y val="-0.34187280966540329"/>
                </c:manualLayout>
              </c:layout>
              <c:spPr/>
              <c:txPr>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25-4E3B-A82E-0E7D08DDA35E}"/>
                </c:ext>
              </c:extLst>
            </c:dLbl>
            <c:dLbl>
              <c:idx val="8"/>
              <c:layout>
                <c:manualLayout>
                  <c:x val="1.6555518108874524E-3"/>
                  <c:y val="-0.39996007014982166"/>
                </c:manualLayout>
              </c:layout>
              <c:spPr/>
              <c:txPr>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025-4E3B-A82E-0E7D08DDA35E}"/>
                </c:ext>
              </c:extLst>
            </c:dLbl>
            <c:dLbl>
              <c:idx val="9"/>
              <c:layout>
                <c:manualLayout>
                  <c:x val="8.359273990210166E-3"/>
                  <c:y val="-0.31508904125031001"/>
                </c:manualLayout>
              </c:layout>
              <c:spPr/>
              <c:txPr>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025-4E3B-A82E-0E7D08DDA35E}"/>
                </c:ext>
              </c:extLst>
            </c:dLbl>
            <c:spPr>
              <a:noFill/>
              <a:ln w="25268">
                <a:noFill/>
              </a:ln>
            </c:spPr>
            <c:txPr>
              <a:bodyPr/>
              <a:lstStyle/>
              <a:p>
                <a:pPr>
                  <a:defRPr sz="1791" b="0">
                    <a:solidFill>
                      <a:srgbClr val="C00000"/>
                    </a:solidFill>
                    <a:latin typeface=" Abdoullah Ashgar EL-kharef" panose="02000000000000000000" pitchFamily="2" charset="-78"/>
                    <a:cs typeface=" Abdoullah Ashgar EL-kharef" panose="02000000000000000000" pitchFamily="2" charset="-78"/>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ورقة1!$A$2:$A$3</c:f>
              <c:numCache>
                <c:formatCode>General</c:formatCode>
                <c:ptCount val="2"/>
                <c:pt idx="0">
                  <c:v>2023</c:v>
                </c:pt>
                <c:pt idx="1">
                  <c:v>2024</c:v>
                </c:pt>
              </c:numCache>
            </c:numRef>
          </c:cat>
          <c:val>
            <c:numRef>
              <c:f>ورقة1!$B$2:$B$3</c:f>
              <c:numCache>
                <c:formatCode>General</c:formatCode>
                <c:ptCount val="2"/>
                <c:pt idx="0" formatCode="0">
                  <c:v>1023910</c:v>
                </c:pt>
                <c:pt idx="1">
                  <c:v>65943</c:v>
                </c:pt>
              </c:numCache>
            </c:numRef>
          </c:val>
          <c:extLst>
            <c:ext xmlns:c16="http://schemas.microsoft.com/office/drawing/2014/chart" uri="{C3380CC4-5D6E-409C-BE32-E72D297353CC}">
              <c16:uniqueId val="{0000000A-4025-4E3B-A82E-0E7D08DDA35E}"/>
            </c:ext>
          </c:extLst>
        </c:ser>
        <c:dLbls>
          <c:showLegendKey val="0"/>
          <c:showVal val="0"/>
          <c:showCatName val="0"/>
          <c:showSerName val="0"/>
          <c:showPercent val="0"/>
          <c:showBubbleSize val="0"/>
        </c:dLbls>
        <c:gapWidth val="150"/>
        <c:shape val="box"/>
        <c:axId val="159875480"/>
        <c:axId val="1"/>
        <c:axId val="0"/>
      </c:bar3DChart>
      <c:catAx>
        <c:axId val="159875480"/>
        <c:scaling>
          <c:orientation val="minMax"/>
        </c:scaling>
        <c:delete val="0"/>
        <c:axPos val="b"/>
        <c:numFmt formatCode="General" sourceLinked="1"/>
        <c:majorTickMark val="out"/>
        <c:minorTickMark val="none"/>
        <c:tickLblPos val="nextTo"/>
        <c:txPr>
          <a:bodyPr/>
          <a:lstStyle/>
          <a:p>
            <a:pPr>
              <a:defRPr sz="2800">
                <a:solidFill>
                  <a:srgbClr val="002060"/>
                </a:solidFill>
                <a:cs typeface="Sultan bold" pitchFamily="2" charset="-78"/>
              </a:defRPr>
            </a:pPr>
            <a:endParaRPr lang="ar-SA"/>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159875480"/>
        <c:crosses val="autoZero"/>
        <c:crossBetween val="between"/>
      </c:valAx>
      <c:spPr>
        <a:noFill/>
        <a:ln w="25268">
          <a:noFill/>
        </a:ln>
      </c:spPr>
    </c:plotArea>
    <c:plotVisOnly val="1"/>
    <c:dispBlanksAs val="gap"/>
    <c:showDLblsOverMax val="0"/>
  </c:chart>
  <c:spPr>
    <a:ln>
      <a:solidFill>
        <a:srgbClr val="C0504D">
          <a:lumMod val="75000"/>
        </a:srgbClr>
      </a:solidFill>
    </a:ln>
  </c:spPr>
  <c:txPr>
    <a:bodyPr/>
    <a:lstStyle/>
    <a:p>
      <a:pPr>
        <a:defRPr sz="1775"/>
      </a:pPr>
      <a:endParaRPr lang="ar-SA"/>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floor>
    <c:sideWall>
      <c:thickness val="0"/>
    </c:sideWall>
    <c:backWall>
      <c:thickness val="0"/>
    </c:backWall>
    <c:plotArea>
      <c:layout>
        <c:manualLayout>
          <c:layoutTarget val="inner"/>
          <c:xMode val="edge"/>
          <c:yMode val="edge"/>
          <c:x val="0"/>
          <c:y val="2.5064356368140674E-2"/>
          <c:w val="0.99325761421740877"/>
          <c:h val="0.76700016434467022"/>
        </c:manualLayout>
      </c:layout>
      <c:bar3DChart>
        <c:barDir val="col"/>
        <c:grouping val="stacked"/>
        <c:varyColors val="0"/>
        <c:ser>
          <c:idx val="0"/>
          <c:order val="0"/>
          <c:tx>
            <c:strRef>
              <c:f>ورقة1!$B$1</c:f>
              <c:strCache>
                <c:ptCount val="1"/>
                <c:pt idx="0">
                  <c:v> المصروفات العمومية والإدارية</c:v>
                </c:pt>
              </c:strCache>
            </c:strRef>
          </c:tx>
          <c:spPr>
            <a:solidFill>
              <a:schemeClr val="tx2">
                <a:lumMod val="60000"/>
                <a:lumOff val="40000"/>
              </a:schemeClr>
            </a:solidFill>
            <a:ln w="37913" cap="flat" cmpd="sng" algn="ctr">
              <a:solidFill>
                <a:schemeClr val="lt1"/>
              </a:solidFill>
              <a:prstDash val="solid"/>
            </a:ln>
            <a:effectLst>
              <a:outerShdw blurRad="40000" dist="20000" dir="5400000" rotWithShape="0">
                <a:srgbClr val="000000">
                  <a:alpha val="38000"/>
                </a:srgbClr>
              </a:outerShdw>
            </a:effectLst>
          </c:spPr>
          <c:invertIfNegative val="0"/>
          <c:dPt>
            <c:idx val="0"/>
            <c:invertIfNegative val="0"/>
            <c:bubble3D val="0"/>
            <c:spPr>
              <a:solidFill>
                <a:schemeClr val="tx2">
                  <a:lumMod val="60000"/>
                  <a:lumOff val="40000"/>
                </a:schemeClr>
              </a:solidFill>
              <a:ln w="37913"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892B-4275-B934-4EC067EBC28E}"/>
              </c:ext>
            </c:extLst>
          </c:dPt>
          <c:dPt>
            <c:idx val="1"/>
            <c:invertIfNegative val="0"/>
            <c:bubble3D val="0"/>
            <c:spPr>
              <a:solidFill>
                <a:srgbClr val="C00000"/>
              </a:solidFill>
              <a:ln w="37913"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892B-4275-B934-4EC067EBC28E}"/>
              </c:ext>
            </c:extLst>
          </c:dPt>
          <c:dPt>
            <c:idx val="2"/>
            <c:invertIfNegative val="0"/>
            <c:bubble3D val="0"/>
            <c:extLst>
              <c:ext xmlns:c16="http://schemas.microsoft.com/office/drawing/2014/chart" uri="{C3380CC4-5D6E-409C-BE32-E72D297353CC}">
                <c16:uniqueId val="{00000002-892B-4275-B934-4EC067EBC28E}"/>
              </c:ext>
            </c:extLst>
          </c:dPt>
          <c:dPt>
            <c:idx val="4"/>
            <c:invertIfNegative val="0"/>
            <c:bubble3D val="0"/>
            <c:extLst>
              <c:ext xmlns:c16="http://schemas.microsoft.com/office/drawing/2014/chart" uri="{C3380CC4-5D6E-409C-BE32-E72D297353CC}">
                <c16:uniqueId val="{00000003-892B-4275-B934-4EC067EBC28E}"/>
              </c:ext>
            </c:extLst>
          </c:dPt>
          <c:dLbls>
            <c:dLbl>
              <c:idx val="0"/>
              <c:layout>
                <c:manualLayout>
                  <c:x val="3.4735388774589433E-2"/>
                  <c:y val="-0.36737101528279442"/>
                </c:manualLayout>
              </c:layout>
              <c:spPr/>
              <c:txPr>
                <a:bodyPr/>
                <a:lstStyle/>
                <a:p>
                  <a:pPr>
                    <a:defRPr sz="180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92B-4275-B934-4EC067EBC28E}"/>
                </c:ext>
              </c:extLst>
            </c:dLbl>
            <c:dLbl>
              <c:idx val="1"/>
              <c:layout>
                <c:manualLayout>
                  <c:x val="4.0212484506597222E-2"/>
                  <c:y val="-0.19231459206720034"/>
                </c:manualLayout>
              </c:layout>
              <c:tx>
                <c:rich>
                  <a:bodyPr/>
                  <a:lstStyle/>
                  <a:p>
                    <a:pPr>
                      <a:defRPr sz="1802" b="1">
                        <a:solidFill>
                          <a:srgbClr val="C00000"/>
                        </a:solidFill>
                        <a:latin typeface="+mj-lt"/>
                      </a:defRPr>
                    </a:pPr>
                    <a:fld id="{AEE3CED5-617B-4E6D-9621-D6D1F8F7945F}" type="VALUE">
                      <a:rPr lang="en-US" sz="2400">
                        <a:solidFill>
                          <a:srgbClr val="002060"/>
                        </a:solidFill>
                      </a:rPr>
                      <a:pPr>
                        <a:defRPr sz="1802" b="1">
                          <a:solidFill>
                            <a:srgbClr val="C00000"/>
                          </a:solidFill>
                          <a:latin typeface="+mj-lt"/>
                        </a:defRPr>
                      </a:pPr>
                      <a:t>[القيمة]</a:t>
                    </a:fld>
                    <a:endParaRPr lang="ar-SA"/>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92B-4275-B934-4EC067EBC28E}"/>
                </c:ext>
              </c:extLst>
            </c:dLbl>
            <c:dLbl>
              <c:idx val="2"/>
              <c:layout>
                <c:manualLayout>
                  <c:x val="1.2676924745789726E-2"/>
                  <c:y val="-0.38011706089157526"/>
                </c:manualLayout>
              </c:layout>
              <c:spPr/>
              <c:txPr>
                <a:bodyPr/>
                <a:lstStyle/>
                <a:p>
                  <a:pPr>
                    <a:defRPr sz="180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92B-4275-B934-4EC067EBC28E}"/>
                </c:ext>
              </c:extLst>
            </c:dLbl>
            <c:dLbl>
              <c:idx val="3"/>
              <c:layout>
                <c:manualLayout>
                  <c:x val="1.2163220724715429E-2"/>
                  <c:y val="-0.35089342304778676"/>
                </c:manualLayout>
              </c:layout>
              <c:spPr/>
              <c:txPr>
                <a:bodyPr/>
                <a:lstStyle/>
                <a:p>
                  <a:pPr>
                    <a:defRPr sz="180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92B-4275-B934-4EC067EBC28E}"/>
                </c:ext>
              </c:extLst>
            </c:dLbl>
            <c:dLbl>
              <c:idx val="4"/>
              <c:layout>
                <c:manualLayout>
                  <c:x val="1.145313713247797E-2"/>
                  <c:y val="-0.33884215748975433"/>
                </c:manualLayout>
              </c:layout>
              <c:spPr/>
              <c:txPr>
                <a:bodyPr/>
                <a:lstStyle/>
                <a:p>
                  <a:pPr>
                    <a:defRPr sz="180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92B-4275-B934-4EC067EBC28E}"/>
                </c:ext>
              </c:extLst>
            </c:dLbl>
            <c:dLbl>
              <c:idx val="5"/>
              <c:layout>
                <c:manualLayout>
                  <c:x val="1.2484128640546438E-2"/>
                  <c:y val="-0.38889693228520567"/>
                </c:manualLayout>
              </c:layout>
              <c:spPr/>
              <c:txPr>
                <a:bodyPr/>
                <a:lstStyle/>
                <a:p>
                  <a:pPr>
                    <a:defRPr sz="180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92B-4275-B934-4EC067EBC28E}"/>
                </c:ext>
              </c:extLst>
            </c:dLbl>
            <c:dLbl>
              <c:idx val="6"/>
              <c:layout>
                <c:manualLayout>
                  <c:x val="5.177562979395897E-3"/>
                  <c:y val="-0.382071763095501"/>
                </c:manualLayout>
              </c:layout>
              <c:spPr/>
              <c:txPr>
                <a:bodyPr/>
                <a:lstStyle/>
                <a:p>
                  <a:pPr>
                    <a:defRPr sz="180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92B-4275-B934-4EC067EBC28E}"/>
                </c:ext>
              </c:extLst>
            </c:dLbl>
            <c:dLbl>
              <c:idx val="7"/>
              <c:layout>
                <c:manualLayout>
                  <c:x val="1.0113633347614913E-2"/>
                  <c:y val="-0.34187280966540329"/>
                </c:manualLayout>
              </c:layout>
              <c:spPr/>
              <c:txPr>
                <a:bodyPr/>
                <a:lstStyle/>
                <a:p>
                  <a:pPr>
                    <a:defRPr sz="180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92B-4275-B934-4EC067EBC28E}"/>
                </c:ext>
              </c:extLst>
            </c:dLbl>
            <c:dLbl>
              <c:idx val="8"/>
              <c:layout>
                <c:manualLayout>
                  <c:x val="1.6555518108874524E-3"/>
                  <c:y val="-0.39996007014982166"/>
                </c:manualLayout>
              </c:layout>
              <c:spPr/>
              <c:txPr>
                <a:bodyPr/>
                <a:lstStyle/>
                <a:p>
                  <a:pPr>
                    <a:defRPr sz="180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92B-4275-B934-4EC067EBC28E}"/>
                </c:ext>
              </c:extLst>
            </c:dLbl>
            <c:dLbl>
              <c:idx val="9"/>
              <c:layout>
                <c:manualLayout>
                  <c:x val="8.359273990210166E-3"/>
                  <c:y val="-0.31508904125031001"/>
                </c:manualLayout>
              </c:layout>
              <c:spPr/>
              <c:txPr>
                <a:bodyPr/>
                <a:lstStyle/>
                <a:p>
                  <a:pPr>
                    <a:defRPr sz="180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92B-4275-B934-4EC067EBC28E}"/>
                </c:ext>
              </c:extLst>
            </c:dLbl>
            <c:spPr>
              <a:noFill/>
              <a:ln w="25425">
                <a:noFill/>
              </a:ln>
            </c:spPr>
            <c:txPr>
              <a:bodyPr/>
              <a:lstStyle/>
              <a:p>
                <a:pPr>
                  <a:defRPr sz="1802" b="1">
                    <a:solidFill>
                      <a:srgbClr val="C00000"/>
                    </a:solidFill>
                    <a:latin typeface="+mj-lt"/>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ورقة1!$A$2:$A$3</c:f>
              <c:numCache>
                <c:formatCode>General</c:formatCode>
                <c:ptCount val="2"/>
                <c:pt idx="0">
                  <c:v>2023</c:v>
                </c:pt>
                <c:pt idx="1">
                  <c:v>2024</c:v>
                </c:pt>
              </c:numCache>
            </c:numRef>
          </c:cat>
          <c:val>
            <c:numRef>
              <c:f>ورقة1!$B$2:$B$3</c:f>
              <c:numCache>
                <c:formatCode>0</c:formatCode>
                <c:ptCount val="2"/>
                <c:pt idx="0">
                  <c:v>265309</c:v>
                </c:pt>
                <c:pt idx="1">
                  <c:v>250534</c:v>
                </c:pt>
              </c:numCache>
            </c:numRef>
          </c:val>
          <c:extLst>
            <c:ext xmlns:c16="http://schemas.microsoft.com/office/drawing/2014/chart" uri="{C3380CC4-5D6E-409C-BE32-E72D297353CC}">
              <c16:uniqueId val="{0000000A-892B-4275-B934-4EC067EBC28E}"/>
            </c:ext>
          </c:extLst>
        </c:ser>
        <c:dLbls>
          <c:showLegendKey val="0"/>
          <c:showVal val="0"/>
          <c:showCatName val="0"/>
          <c:showSerName val="0"/>
          <c:showPercent val="0"/>
          <c:showBubbleSize val="0"/>
        </c:dLbls>
        <c:gapWidth val="150"/>
        <c:shape val="box"/>
        <c:axId val="191760864"/>
        <c:axId val="1"/>
        <c:axId val="0"/>
      </c:bar3DChart>
      <c:catAx>
        <c:axId val="191760864"/>
        <c:scaling>
          <c:orientation val="minMax"/>
        </c:scaling>
        <c:delete val="0"/>
        <c:axPos val="b"/>
        <c:numFmt formatCode="General" sourceLinked="1"/>
        <c:majorTickMark val="out"/>
        <c:minorTickMark val="none"/>
        <c:tickLblPos val="nextTo"/>
        <c:txPr>
          <a:bodyPr/>
          <a:lstStyle/>
          <a:p>
            <a:pPr>
              <a:defRPr sz="2800">
                <a:solidFill>
                  <a:srgbClr val="002060"/>
                </a:solidFill>
                <a:cs typeface="Sultan bold" pitchFamily="2" charset="-78"/>
              </a:defRPr>
            </a:pPr>
            <a:endParaRPr lang="ar-SA"/>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191760864"/>
        <c:crosses val="autoZero"/>
        <c:crossBetween val="between"/>
      </c:valAx>
      <c:spPr>
        <a:noFill/>
        <a:ln w="25425">
          <a:noFill/>
        </a:ln>
      </c:spPr>
    </c:plotArea>
    <c:plotVisOnly val="1"/>
    <c:dispBlanksAs val="gap"/>
    <c:showDLblsOverMax val="0"/>
  </c:chart>
  <c:spPr>
    <a:ln>
      <a:solidFill>
        <a:srgbClr val="C0504D">
          <a:lumMod val="75000"/>
        </a:srgbClr>
      </a:solidFill>
    </a:ln>
  </c:spPr>
  <c:txPr>
    <a:bodyPr/>
    <a:lstStyle/>
    <a:p>
      <a:pPr>
        <a:defRPr sz="1786"/>
      </a:pPr>
      <a:endParaRPr lang="ar-SA"/>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floor>
    <c:sideWall>
      <c:thickness val="0"/>
    </c:sideWall>
    <c:backWall>
      <c:thickness val="0"/>
    </c:backWall>
    <c:plotArea>
      <c:layout>
        <c:manualLayout>
          <c:layoutTarget val="inner"/>
          <c:xMode val="edge"/>
          <c:yMode val="edge"/>
          <c:x val="0"/>
          <c:y val="2.5064356368140674E-2"/>
          <c:w val="0.99325761421740877"/>
          <c:h val="0.76700016434467022"/>
        </c:manualLayout>
      </c:layout>
      <c:bar3DChart>
        <c:barDir val="col"/>
        <c:grouping val="stacked"/>
        <c:varyColors val="0"/>
        <c:ser>
          <c:idx val="0"/>
          <c:order val="0"/>
          <c:tx>
            <c:strRef>
              <c:f>ورقة1!$B$1</c:f>
              <c:strCache>
                <c:ptCount val="1"/>
                <c:pt idx="0">
                  <c:v>إجمالي الإيرادات</c:v>
                </c:pt>
              </c:strCache>
            </c:strRef>
          </c:tx>
          <c:spPr>
            <a:solidFill>
              <a:srgbClr val="00B050"/>
            </a:solidFill>
            <a:ln w="37710" cap="flat" cmpd="sng" algn="ctr">
              <a:solidFill>
                <a:schemeClr val="lt1"/>
              </a:solidFill>
              <a:prstDash val="solid"/>
            </a:ln>
            <a:effectLst>
              <a:outerShdw blurRad="40000" dist="20000" dir="5400000" rotWithShape="0">
                <a:srgbClr val="000000">
                  <a:alpha val="38000"/>
                </a:srgbClr>
              </a:outerShdw>
            </a:effectLst>
          </c:spPr>
          <c:invertIfNegative val="0"/>
          <c:dPt>
            <c:idx val="0"/>
            <c:invertIfNegative val="0"/>
            <c:bubble3D val="0"/>
            <c:extLst>
              <c:ext xmlns:c16="http://schemas.microsoft.com/office/drawing/2014/chart" uri="{C3380CC4-5D6E-409C-BE32-E72D297353CC}">
                <c16:uniqueId val="{00000000-0D54-485F-8C60-BD099A2BC80A}"/>
              </c:ext>
            </c:extLst>
          </c:dPt>
          <c:dPt>
            <c:idx val="1"/>
            <c:invertIfNegative val="0"/>
            <c:bubble3D val="0"/>
            <c:spPr>
              <a:solidFill>
                <a:srgbClr val="C00000"/>
              </a:solidFill>
              <a:ln w="37710"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0D54-485F-8C60-BD099A2BC80A}"/>
              </c:ext>
            </c:extLst>
          </c:dPt>
          <c:dPt>
            <c:idx val="2"/>
            <c:invertIfNegative val="0"/>
            <c:bubble3D val="0"/>
            <c:extLst>
              <c:ext xmlns:c16="http://schemas.microsoft.com/office/drawing/2014/chart" uri="{C3380CC4-5D6E-409C-BE32-E72D297353CC}">
                <c16:uniqueId val="{00000002-0D54-485F-8C60-BD099A2BC80A}"/>
              </c:ext>
            </c:extLst>
          </c:dPt>
          <c:dPt>
            <c:idx val="4"/>
            <c:invertIfNegative val="0"/>
            <c:bubble3D val="0"/>
            <c:extLst>
              <c:ext xmlns:c16="http://schemas.microsoft.com/office/drawing/2014/chart" uri="{C3380CC4-5D6E-409C-BE32-E72D297353CC}">
                <c16:uniqueId val="{00000003-0D54-485F-8C60-BD099A2BC80A}"/>
              </c:ext>
            </c:extLst>
          </c:dPt>
          <c:dLbls>
            <c:dLbl>
              <c:idx val="0"/>
              <c:layout>
                <c:manualLayout>
                  <c:x val="4.4140033195151307E-2"/>
                  <c:y val="-0.38830422200742026"/>
                </c:manualLayout>
              </c:layout>
              <c:spPr/>
              <c:txPr>
                <a:bodyPr/>
                <a:lstStyle/>
                <a:p>
                  <a:pPr>
                    <a:defRPr sz="179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15:layout>
                    <c:manualLayout>
                      <c:w val="0.161029049690467"/>
                      <c:h val="6.6060411817600043E-2"/>
                    </c:manualLayout>
                  </c15:layout>
                </c:ext>
                <c:ext xmlns:c16="http://schemas.microsoft.com/office/drawing/2014/chart" uri="{C3380CC4-5D6E-409C-BE32-E72D297353CC}">
                  <c16:uniqueId val="{00000000-0D54-485F-8C60-BD099A2BC80A}"/>
                </c:ext>
              </c:extLst>
            </c:dLbl>
            <c:dLbl>
              <c:idx val="1"/>
              <c:layout>
                <c:manualLayout>
                  <c:x val="4.766052844793002E-2"/>
                  <c:y val="-0.16782654714550591"/>
                </c:manualLayout>
              </c:layout>
              <c:tx>
                <c:rich>
                  <a:bodyPr/>
                  <a:lstStyle/>
                  <a:p>
                    <a:pPr>
                      <a:defRPr sz="1792" b="1">
                        <a:solidFill>
                          <a:srgbClr val="C00000"/>
                        </a:solidFill>
                        <a:latin typeface="+mj-lt"/>
                      </a:defRPr>
                    </a:pPr>
                    <a:fld id="{7FD6A8B0-A644-4387-9267-26123D116E65}" type="VALUE">
                      <a:rPr lang="en-US" sz="2400">
                        <a:solidFill>
                          <a:srgbClr val="002060"/>
                        </a:solidFill>
                      </a:rPr>
                      <a:pPr>
                        <a:defRPr sz="1792" b="1">
                          <a:solidFill>
                            <a:srgbClr val="C00000"/>
                          </a:solidFill>
                          <a:latin typeface="+mj-lt"/>
                        </a:defRPr>
                      </a:pPr>
                      <a:t>[القيمة]</a:t>
                    </a:fld>
                    <a:endParaRPr lang="ar-SA"/>
                  </a:p>
                </c:rich>
              </c:tx>
              <c:spPr/>
              <c:showLegendKey val="0"/>
              <c:showVal val="1"/>
              <c:showCatName val="0"/>
              <c:showSerName val="0"/>
              <c:showPercent val="0"/>
              <c:showBubbleSize val="0"/>
              <c:extLst>
                <c:ext xmlns:c15="http://schemas.microsoft.com/office/drawing/2012/chart" uri="{CE6537A1-D6FC-4f65-9D91-7224C49458BB}">
                  <c15:layout>
                    <c:manualLayout>
                      <c:w val="0.19211796077937809"/>
                      <c:h val="7.6861508846587323E-2"/>
                    </c:manualLayout>
                  </c15:layout>
                  <c15:dlblFieldTable/>
                  <c15:showDataLabelsRange val="0"/>
                </c:ext>
                <c:ext xmlns:c16="http://schemas.microsoft.com/office/drawing/2014/chart" uri="{C3380CC4-5D6E-409C-BE32-E72D297353CC}">
                  <c16:uniqueId val="{00000001-0D54-485F-8C60-BD099A2BC80A}"/>
                </c:ext>
              </c:extLst>
            </c:dLbl>
            <c:dLbl>
              <c:idx val="2"/>
              <c:layout>
                <c:manualLayout>
                  <c:x val="5.1209967744299924E-3"/>
                  <c:y val="-0.24100072864560954"/>
                </c:manualLayout>
              </c:layout>
              <c:spPr/>
              <c:txPr>
                <a:bodyPr/>
                <a:lstStyle/>
                <a:p>
                  <a:pPr>
                    <a:defRPr sz="179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54-485F-8C60-BD099A2BC80A}"/>
                </c:ext>
              </c:extLst>
            </c:dLbl>
            <c:dLbl>
              <c:idx val="3"/>
              <c:layout>
                <c:manualLayout>
                  <c:x val="4.5965036815319724E-3"/>
                  <c:y val="-0.19317804251048407"/>
                </c:manualLayout>
              </c:layout>
              <c:spPr/>
              <c:txPr>
                <a:bodyPr/>
                <a:lstStyle/>
                <a:p>
                  <a:pPr>
                    <a:defRPr sz="179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D54-485F-8C60-BD099A2BC80A}"/>
                </c:ext>
              </c:extLst>
            </c:dLbl>
            <c:dLbl>
              <c:idx val="4"/>
              <c:layout>
                <c:manualLayout>
                  <c:x val="1.5474421662752431E-2"/>
                  <c:y val="-0.39436620595206545"/>
                </c:manualLayout>
              </c:layout>
              <c:spPr/>
              <c:txPr>
                <a:bodyPr/>
                <a:lstStyle/>
                <a:p>
                  <a:pPr>
                    <a:defRPr sz="179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54-485F-8C60-BD099A2BC80A}"/>
                </c:ext>
              </c:extLst>
            </c:dLbl>
            <c:dLbl>
              <c:idx val="5"/>
              <c:layout>
                <c:manualLayout>
                  <c:x val="2.0137815404999784E-2"/>
                  <c:y val="-0.36000011621804084"/>
                </c:manualLayout>
              </c:layout>
              <c:spPr/>
              <c:txPr>
                <a:bodyPr/>
                <a:lstStyle/>
                <a:p>
                  <a:pPr>
                    <a:defRPr sz="179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D54-485F-8C60-BD099A2BC80A}"/>
                </c:ext>
              </c:extLst>
            </c:dLbl>
            <c:dLbl>
              <c:idx val="6"/>
              <c:layout>
                <c:manualLayout>
                  <c:x val="9.1364321247954534E-3"/>
                  <c:y val="-0.33061770511290894"/>
                </c:manualLayout>
              </c:layout>
              <c:spPr/>
              <c:txPr>
                <a:bodyPr/>
                <a:lstStyle/>
                <a:p>
                  <a:pPr>
                    <a:defRPr sz="179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D54-485F-8C60-BD099A2BC80A}"/>
                </c:ext>
              </c:extLst>
            </c:dLbl>
            <c:dLbl>
              <c:idx val="7"/>
              <c:layout>
                <c:manualLayout>
                  <c:x val="1.0113633347614913E-2"/>
                  <c:y val="-0.34187280966540329"/>
                </c:manualLayout>
              </c:layout>
              <c:spPr/>
              <c:txPr>
                <a:bodyPr/>
                <a:lstStyle/>
                <a:p>
                  <a:pPr>
                    <a:defRPr sz="179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D54-485F-8C60-BD099A2BC80A}"/>
                </c:ext>
              </c:extLst>
            </c:dLbl>
            <c:dLbl>
              <c:idx val="8"/>
              <c:layout>
                <c:manualLayout>
                  <c:x val="1.6555518108874524E-3"/>
                  <c:y val="-0.39996007014982166"/>
                </c:manualLayout>
              </c:layout>
              <c:spPr/>
              <c:txPr>
                <a:bodyPr/>
                <a:lstStyle/>
                <a:p>
                  <a:pPr>
                    <a:defRPr sz="179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D54-485F-8C60-BD099A2BC80A}"/>
                </c:ext>
              </c:extLst>
            </c:dLbl>
            <c:dLbl>
              <c:idx val="9"/>
              <c:layout>
                <c:manualLayout>
                  <c:x val="8.359273990210166E-3"/>
                  <c:y val="-0.31508904125031001"/>
                </c:manualLayout>
              </c:layout>
              <c:spPr/>
              <c:txPr>
                <a:bodyPr/>
                <a:lstStyle/>
                <a:p>
                  <a:pPr>
                    <a:defRPr sz="1792"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D54-485F-8C60-BD099A2BC80A}"/>
                </c:ext>
              </c:extLst>
            </c:dLbl>
            <c:spPr>
              <a:noFill/>
              <a:ln w="25288">
                <a:noFill/>
              </a:ln>
            </c:spPr>
            <c:txPr>
              <a:bodyPr/>
              <a:lstStyle/>
              <a:p>
                <a:pPr>
                  <a:defRPr sz="1792" b="1">
                    <a:solidFill>
                      <a:srgbClr val="C00000"/>
                    </a:solidFill>
                    <a:latin typeface="+mj-lt"/>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ورقة1!$A$2:$A$3</c:f>
              <c:numCache>
                <c:formatCode>General</c:formatCode>
                <c:ptCount val="2"/>
                <c:pt idx="0">
                  <c:v>2023</c:v>
                </c:pt>
                <c:pt idx="1">
                  <c:v>2024</c:v>
                </c:pt>
              </c:numCache>
            </c:numRef>
          </c:cat>
          <c:val>
            <c:numRef>
              <c:f>ورقة1!$B$2:$B$3</c:f>
              <c:numCache>
                <c:formatCode>General</c:formatCode>
                <c:ptCount val="2"/>
                <c:pt idx="0">
                  <c:v>4833165</c:v>
                </c:pt>
                <c:pt idx="1">
                  <c:v>1168509</c:v>
                </c:pt>
              </c:numCache>
            </c:numRef>
          </c:val>
          <c:extLst>
            <c:ext xmlns:c16="http://schemas.microsoft.com/office/drawing/2014/chart" uri="{C3380CC4-5D6E-409C-BE32-E72D297353CC}">
              <c16:uniqueId val="{0000000A-0D54-485F-8C60-BD099A2BC80A}"/>
            </c:ext>
          </c:extLst>
        </c:ser>
        <c:dLbls>
          <c:showLegendKey val="0"/>
          <c:showVal val="0"/>
          <c:showCatName val="0"/>
          <c:showSerName val="0"/>
          <c:showPercent val="0"/>
          <c:showBubbleSize val="0"/>
        </c:dLbls>
        <c:gapWidth val="150"/>
        <c:shape val="box"/>
        <c:axId val="189999656"/>
        <c:axId val="1"/>
        <c:axId val="0"/>
      </c:bar3DChart>
      <c:catAx>
        <c:axId val="189999656"/>
        <c:scaling>
          <c:orientation val="minMax"/>
        </c:scaling>
        <c:delete val="0"/>
        <c:axPos val="b"/>
        <c:numFmt formatCode="General" sourceLinked="1"/>
        <c:majorTickMark val="out"/>
        <c:minorTickMark val="none"/>
        <c:tickLblPos val="nextTo"/>
        <c:txPr>
          <a:bodyPr/>
          <a:lstStyle/>
          <a:p>
            <a:pPr>
              <a:defRPr sz="2800">
                <a:solidFill>
                  <a:srgbClr val="002060"/>
                </a:solidFill>
                <a:cs typeface="Sultan bold" pitchFamily="2" charset="-78"/>
              </a:defRPr>
            </a:pPr>
            <a:endParaRPr lang="ar-SA"/>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189999656"/>
        <c:crosses val="autoZero"/>
        <c:crossBetween val="between"/>
      </c:valAx>
      <c:spPr>
        <a:noFill/>
        <a:ln w="25288">
          <a:noFill/>
        </a:ln>
      </c:spPr>
    </c:plotArea>
    <c:plotVisOnly val="1"/>
    <c:dispBlanksAs val="gap"/>
    <c:showDLblsOverMax val="0"/>
  </c:chart>
  <c:spPr>
    <a:ln>
      <a:solidFill>
        <a:srgbClr val="C0504D">
          <a:lumMod val="75000"/>
        </a:srgbClr>
      </a:solidFill>
    </a:ln>
  </c:spPr>
  <c:txPr>
    <a:bodyPr/>
    <a:lstStyle/>
    <a:p>
      <a:pPr>
        <a:defRPr sz="1776"/>
      </a:pPr>
      <a:endParaRPr lang="ar-SA"/>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floor>
    <c:sideWall>
      <c:thickness val="0"/>
    </c:sideWall>
    <c:backWall>
      <c:thickness val="0"/>
    </c:backWall>
    <c:plotArea>
      <c:layout>
        <c:manualLayout>
          <c:layoutTarget val="inner"/>
          <c:xMode val="edge"/>
          <c:yMode val="edge"/>
          <c:x val="0"/>
          <c:y val="2.5064356368140674E-2"/>
          <c:w val="0.99325761421740877"/>
          <c:h val="0.76700016434467022"/>
        </c:manualLayout>
      </c:layout>
      <c:bar3DChart>
        <c:barDir val="col"/>
        <c:grouping val="stacked"/>
        <c:varyColors val="0"/>
        <c:ser>
          <c:idx val="0"/>
          <c:order val="0"/>
          <c:tx>
            <c:strRef>
              <c:f>ورقة1!$B$1</c:f>
              <c:strCache>
                <c:ptCount val="1"/>
                <c:pt idx="0">
                  <c:v>إعانات الوزارة</c:v>
                </c:pt>
              </c:strCache>
            </c:strRef>
          </c:tx>
          <c:spPr>
            <a:solidFill>
              <a:srgbClr val="002060"/>
            </a:solidFill>
            <a:ln w="37680" cap="flat" cmpd="sng" algn="ctr">
              <a:solidFill>
                <a:schemeClr val="lt1"/>
              </a:solidFill>
              <a:prstDash val="solid"/>
            </a:ln>
            <a:effectLst>
              <a:outerShdw blurRad="40000" dist="20000" dir="5400000" rotWithShape="0">
                <a:srgbClr val="000000">
                  <a:alpha val="38000"/>
                </a:srgbClr>
              </a:outerShdw>
            </a:effectLst>
          </c:spPr>
          <c:invertIfNegative val="0"/>
          <c:dPt>
            <c:idx val="0"/>
            <c:invertIfNegative val="0"/>
            <c:bubble3D val="0"/>
            <c:extLst>
              <c:ext xmlns:c16="http://schemas.microsoft.com/office/drawing/2014/chart" uri="{C3380CC4-5D6E-409C-BE32-E72D297353CC}">
                <c16:uniqueId val="{00000000-11AF-42C8-A905-DD439EEFD26D}"/>
              </c:ext>
            </c:extLst>
          </c:dPt>
          <c:dPt>
            <c:idx val="1"/>
            <c:invertIfNegative val="0"/>
            <c:bubble3D val="0"/>
            <c:spPr>
              <a:solidFill>
                <a:srgbClr val="C00000"/>
              </a:solidFill>
              <a:ln w="37680"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11AF-42C8-A905-DD439EEFD26D}"/>
              </c:ext>
            </c:extLst>
          </c:dPt>
          <c:dPt>
            <c:idx val="2"/>
            <c:invertIfNegative val="0"/>
            <c:bubble3D val="0"/>
            <c:extLst>
              <c:ext xmlns:c16="http://schemas.microsoft.com/office/drawing/2014/chart" uri="{C3380CC4-5D6E-409C-BE32-E72D297353CC}">
                <c16:uniqueId val="{00000002-11AF-42C8-A905-DD439EEFD26D}"/>
              </c:ext>
            </c:extLst>
          </c:dPt>
          <c:dPt>
            <c:idx val="4"/>
            <c:invertIfNegative val="0"/>
            <c:bubble3D val="0"/>
            <c:extLst>
              <c:ext xmlns:c16="http://schemas.microsoft.com/office/drawing/2014/chart" uri="{C3380CC4-5D6E-409C-BE32-E72D297353CC}">
                <c16:uniqueId val="{00000003-11AF-42C8-A905-DD439EEFD26D}"/>
              </c:ext>
            </c:extLst>
          </c:dPt>
          <c:dLbls>
            <c:dLbl>
              <c:idx val="0"/>
              <c:layout>
                <c:manualLayout>
                  <c:x val="3.5065564356902904E-2"/>
                  <c:y val="-0.14225335803612785"/>
                </c:manualLayout>
              </c:layout>
              <c:spPr/>
              <c:txPr>
                <a:bodyPr/>
                <a:lstStyle/>
                <a:p>
                  <a:pPr>
                    <a:defRPr sz="1791" b="1">
                      <a:solidFill>
                        <a:srgbClr val="00206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1AF-42C8-A905-DD439EEFD26D}"/>
                </c:ext>
              </c:extLst>
            </c:dLbl>
            <c:dLbl>
              <c:idx val="1"/>
              <c:layout>
                <c:manualLayout>
                  <c:x val="5.1234906825458004E-2"/>
                  <c:y val="-0.14235041475430543"/>
                </c:manualLayout>
              </c:layout>
              <c:spPr/>
              <c:txPr>
                <a:bodyPr/>
                <a:lstStyle/>
                <a:p>
                  <a:pPr>
                    <a:defRPr sz="1791" b="1">
                      <a:solidFill>
                        <a:srgbClr val="00206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15:layout>
                    <c:manualLayout>
                      <c:w val="5.6093984755402067E-2"/>
                      <c:h val="6.648406248684155E-2"/>
                    </c:manualLayout>
                  </c15:layout>
                </c:ext>
                <c:ext xmlns:c16="http://schemas.microsoft.com/office/drawing/2014/chart" uri="{C3380CC4-5D6E-409C-BE32-E72D297353CC}">
                  <c16:uniqueId val="{00000001-11AF-42C8-A905-DD439EEFD26D}"/>
                </c:ext>
              </c:extLst>
            </c:dLbl>
            <c:dLbl>
              <c:idx val="2"/>
              <c:layout>
                <c:manualLayout>
                  <c:x val="1.0371085114633206E-3"/>
                  <c:y val="-0.2441547514353451"/>
                </c:manualLayout>
              </c:layout>
              <c:spPr/>
              <c:txPr>
                <a:bodyPr/>
                <a:lstStyle/>
                <a:p>
                  <a:pPr>
                    <a:defRPr sz="1791" b="1">
                      <a:solidFill>
                        <a:srgbClr val="00206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1AF-42C8-A905-DD439EEFD26D}"/>
                </c:ext>
              </c:extLst>
            </c:dLbl>
            <c:dLbl>
              <c:idx val="3"/>
              <c:layout>
                <c:manualLayout>
                  <c:x val="1.2421591879328337E-2"/>
                  <c:y val="-7.4835599377441123E-2"/>
                </c:manualLayout>
              </c:layout>
              <c:spPr/>
              <c:txPr>
                <a:bodyPr/>
                <a:lstStyle/>
                <a:p>
                  <a:pPr>
                    <a:defRPr sz="1791" b="1">
                      <a:solidFill>
                        <a:srgbClr val="00206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1AF-42C8-A905-DD439EEFD26D}"/>
                </c:ext>
              </c:extLst>
            </c:dLbl>
            <c:dLbl>
              <c:idx val="4"/>
              <c:layout>
                <c:manualLayout>
                  <c:x val="9.4629118837537534E-3"/>
                  <c:y val="-0.24276538419097368"/>
                </c:manualLayout>
              </c:layout>
              <c:spPr/>
              <c:txPr>
                <a:bodyPr/>
                <a:lstStyle/>
                <a:p>
                  <a:pPr>
                    <a:defRPr sz="1791" b="1">
                      <a:solidFill>
                        <a:srgbClr val="00206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AF-42C8-A905-DD439EEFD26D}"/>
                </c:ext>
              </c:extLst>
            </c:dLbl>
            <c:dLbl>
              <c:idx val="5"/>
              <c:layout>
                <c:manualLayout>
                  <c:x val="1.0499238969274176E-2"/>
                  <c:y val="-0.30113991647077315"/>
                </c:manualLayout>
              </c:layout>
              <c:spPr/>
              <c:txPr>
                <a:bodyPr/>
                <a:lstStyle/>
                <a:p>
                  <a:pPr>
                    <a:defRPr sz="1791" b="1">
                      <a:solidFill>
                        <a:srgbClr val="00206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1AF-42C8-A905-DD439EEFD26D}"/>
                </c:ext>
              </c:extLst>
            </c:dLbl>
            <c:dLbl>
              <c:idx val="6"/>
              <c:layout>
                <c:manualLayout>
                  <c:x val="1.7075719705014831E-2"/>
                  <c:y val="-7.3477422364298439E-2"/>
                </c:manualLayout>
              </c:layout>
              <c:spPr/>
              <c:txPr>
                <a:bodyPr/>
                <a:lstStyle/>
                <a:p>
                  <a:pPr>
                    <a:defRPr sz="1791" b="1">
                      <a:solidFill>
                        <a:srgbClr val="00206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1AF-42C8-A905-DD439EEFD26D}"/>
                </c:ext>
              </c:extLst>
            </c:dLbl>
            <c:dLbl>
              <c:idx val="7"/>
              <c:layout>
                <c:manualLayout>
                  <c:x val="1.0113633347614913E-2"/>
                  <c:y val="-0.34187280966540329"/>
                </c:manualLayout>
              </c:layout>
              <c:spPr/>
              <c:txPr>
                <a:bodyPr/>
                <a:lstStyle/>
                <a:p>
                  <a:pPr>
                    <a:defRPr sz="1791" b="1">
                      <a:solidFill>
                        <a:srgbClr val="00206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1AF-42C8-A905-DD439EEFD26D}"/>
                </c:ext>
              </c:extLst>
            </c:dLbl>
            <c:dLbl>
              <c:idx val="8"/>
              <c:layout>
                <c:manualLayout>
                  <c:x val="1.6555518108874524E-3"/>
                  <c:y val="-0.39996007014982166"/>
                </c:manualLayout>
              </c:layout>
              <c:spPr/>
              <c:txPr>
                <a:bodyPr/>
                <a:lstStyle/>
                <a:p>
                  <a:pPr>
                    <a:defRPr sz="1791" b="1">
                      <a:solidFill>
                        <a:srgbClr val="00206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1AF-42C8-A905-DD439EEFD26D}"/>
                </c:ext>
              </c:extLst>
            </c:dLbl>
            <c:dLbl>
              <c:idx val="9"/>
              <c:layout>
                <c:manualLayout>
                  <c:x val="8.359273990210166E-3"/>
                  <c:y val="-0.31508904125031001"/>
                </c:manualLayout>
              </c:layout>
              <c:spPr/>
              <c:txPr>
                <a:bodyPr/>
                <a:lstStyle/>
                <a:p>
                  <a:pPr>
                    <a:defRPr sz="1791" b="1">
                      <a:solidFill>
                        <a:srgbClr val="00206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1AF-42C8-A905-DD439EEFD26D}"/>
                </c:ext>
              </c:extLst>
            </c:dLbl>
            <c:spPr>
              <a:noFill/>
              <a:ln w="25268">
                <a:noFill/>
              </a:ln>
            </c:spPr>
            <c:txPr>
              <a:bodyPr/>
              <a:lstStyle/>
              <a:p>
                <a:pPr>
                  <a:defRPr sz="1791" b="1">
                    <a:solidFill>
                      <a:srgbClr val="002060"/>
                    </a:solidFill>
                    <a:latin typeface="+mj-lt"/>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ورقة1!$A$2:$A$3</c:f>
              <c:numCache>
                <c:formatCode>General</c:formatCode>
                <c:ptCount val="2"/>
                <c:pt idx="0">
                  <c:v>2023</c:v>
                </c:pt>
                <c:pt idx="1">
                  <c:v>2024</c:v>
                </c:pt>
              </c:numCache>
            </c:numRef>
          </c:cat>
          <c:val>
            <c:numRef>
              <c:f>ورقة1!$B$2:$B$3</c:f>
              <c:numCache>
                <c:formatCode>General</c:formatCode>
                <c:ptCount val="2"/>
                <c:pt idx="0">
                  <c:v>0</c:v>
                </c:pt>
                <c:pt idx="1">
                  <c:v>0</c:v>
                </c:pt>
              </c:numCache>
            </c:numRef>
          </c:val>
          <c:extLst>
            <c:ext xmlns:c16="http://schemas.microsoft.com/office/drawing/2014/chart" uri="{C3380CC4-5D6E-409C-BE32-E72D297353CC}">
              <c16:uniqueId val="{0000000A-11AF-42C8-A905-DD439EEFD26D}"/>
            </c:ext>
          </c:extLst>
        </c:ser>
        <c:dLbls>
          <c:showLegendKey val="0"/>
          <c:showVal val="0"/>
          <c:showCatName val="0"/>
          <c:showSerName val="0"/>
          <c:showPercent val="0"/>
          <c:showBubbleSize val="0"/>
        </c:dLbls>
        <c:gapWidth val="150"/>
        <c:shape val="box"/>
        <c:axId val="174377176"/>
        <c:axId val="1"/>
        <c:axId val="0"/>
      </c:bar3DChart>
      <c:catAx>
        <c:axId val="174377176"/>
        <c:scaling>
          <c:orientation val="minMax"/>
        </c:scaling>
        <c:delete val="0"/>
        <c:axPos val="b"/>
        <c:numFmt formatCode="General" sourceLinked="1"/>
        <c:majorTickMark val="out"/>
        <c:minorTickMark val="none"/>
        <c:tickLblPos val="nextTo"/>
        <c:txPr>
          <a:bodyPr/>
          <a:lstStyle/>
          <a:p>
            <a:pPr>
              <a:defRPr sz="2800">
                <a:solidFill>
                  <a:srgbClr val="002060"/>
                </a:solidFill>
                <a:cs typeface="Sultan bold" pitchFamily="2" charset="-78"/>
              </a:defRPr>
            </a:pPr>
            <a:endParaRPr lang="ar-SA"/>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174377176"/>
        <c:crosses val="autoZero"/>
        <c:crossBetween val="between"/>
      </c:valAx>
      <c:spPr>
        <a:noFill/>
        <a:ln w="25268">
          <a:noFill/>
        </a:ln>
      </c:spPr>
    </c:plotArea>
    <c:plotVisOnly val="1"/>
    <c:dispBlanksAs val="gap"/>
    <c:showDLblsOverMax val="0"/>
  </c:chart>
  <c:spPr>
    <a:ln>
      <a:solidFill>
        <a:srgbClr val="C0504D">
          <a:lumMod val="75000"/>
        </a:srgbClr>
      </a:solidFill>
    </a:ln>
  </c:spPr>
  <c:txPr>
    <a:bodyPr/>
    <a:lstStyle/>
    <a:p>
      <a:pPr>
        <a:defRPr sz="1775"/>
      </a:pPr>
      <a:endParaRPr lang="ar-SA"/>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floor>
    <c:sideWall>
      <c:thickness val="0"/>
    </c:sideWall>
    <c:backWall>
      <c:thickness val="0"/>
    </c:backWall>
    <c:plotArea>
      <c:layout>
        <c:manualLayout>
          <c:layoutTarget val="inner"/>
          <c:xMode val="edge"/>
          <c:yMode val="edge"/>
          <c:x val="0"/>
          <c:y val="2.5064356368140674E-2"/>
          <c:w val="0.99325761421740877"/>
          <c:h val="0.76700016434467022"/>
        </c:manualLayout>
      </c:layout>
      <c:bar3DChart>
        <c:barDir val="col"/>
        <c:grouping val="stacked"/>
        <c:varyColors val="0"/>
        <c:ser>
          <c:idx val="0"/>
          <c:order val="0"/>
          <c:tx>
            <c:strRef>
              <c:f>ورقة1!$B$1</c:f>
              <c:strCache>
                <c:ptCount val="1"/>
                <c:pt idx="0">
                  <c:v>إجمالي المصروفات</c:v>
                </c:pt>
              </c:strCache>
            </c:strRef>
          </c:tx>
          <c:spPr>
            <a:solidFill>
              <a:srgbClr val="7030A0"/>
            </a:solidFill>
            <a:ln w="37690" cap="flat" cmpd="sng" algn="ctr">
              <a:solidFill>
                <a:schemeClr val="lt1"/>
              </a:solidFill>
              <a:prstDash val="solid"/>
            </a:ln>
            <a:effectLst>
              <a:outerShdw blurRad="40000" dist="20000" dir="5400000" rotWithShape="0">
                <a:srgbClr val="000000">
                  <a:alpha val="38000"/>
                </a:srgbClr>
              </a:outerShdw>
            </a:effectLst>
          </c:spPr>
          <c:invertIfNegative val="0"/>
          <c:dPt>
            <c:idx val="0"/>
            <c:invertIfNegative val="0"/>
            <c:bubble3D val="0"/>
            <c:spPr>
              <a:solidFill>
                <a:srgbClr val="7030A0"/>
              </a:solidFill>
              <a:ln w="37690"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43C0-40CF-9C33-CAEA7F54314D}"/>
              </c:ext>
            </c:extLst>
          </c:dPt>
          <c:dPt>
            <c:idx val="1"/>
            <c:invertIfNegative val="0"/>
            <c:bubble3D val="0"/>
            <c:spPr>
              <a:solidFill>
                <a:srgbClr val="C00000"/>
              </a:solidFill>
              <a:ln w="37690"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43C0-40CF-9C33-CAEA7F54314D}"/>
              </c:ext>
            </c:extLst>
          </c:dPt>
          <c:dPt>
            <c:idx val="2"/>
            <c:invertIfNegative val="0"/>
            <c:bubble3D val="0"/>
            <c:extLst>
              <c:ext xmlns:c16="http://schemas.microsoft.com/office/drawing/2014/chart" uri="{C3380CC4-5D6E-409C-BE32-E72D297353CC}">
                <c16:uniqueId val="{00000002-43C0-40CF-9C33-CAEA7F54314D}"/>
              </c:ext>
            </c:extLst>
          </c:dPt>
          <c:dPt>
            <c:idx val="4"/>
            <c:invertIfNegative val="0"/>
            <c:bubble3D val="0"/>
            <c:extLst>
              <c:ext xmlns:c16="http://schemas.microsoft.com/office/drawing/2014/chart" uri="{C3380CC4-5D6E-409C-BE32-E72D297353CC}">
                <c16:uniqueId val="{00000003-43C0-40CF-9C33-CAEA7F54314D}"/>
              </c:ext>
            </c:extLst>
          </c:dPt>
          <c:dLbls>
            <c:dLbl>
              <c:idx val="0"/>
              <c:layout>
                <c:manualLayout>
                  <c:x val="3.6725164599180307E-2"/>
                  <c:y val="-0.39327592740746981"/>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3C0-40CF-9C33-CAEA7F54314D}"/>
                </c:ext>
              </c:extLst>
            </c:dLbl>
            <c:dLbl>
              <c:idx val="1"/>
              <c:layout>
                <c:manualLayout>
                  <c:x val="4.7634334169767242E-2"/>
                  <c:y val="-0.20710093056549744"/>
                </c:manualLayout>
              </c:layout>
              <c:tx>
                <c:rich>
                  <a:bodyPr/>
                  <a:lstStyle/>
                  <a:p>
                    <a:pPr>
                      <a:defRPr sz="1791" b="0">
                        <a:solidFill>
                          <a:srgbClr val="002060"/>
                        </a:solidFill>
                        <a:latin typeface=" Abdoullah Ashgar EL-kharef" pitchFamily="2" charset="-78"/>
                        <a:cs typeface=" Abdoullah Ashgar EL-kharef" pitchFamily="2" charset="-78"/>
                      </a:defRPr>
                    </a:pPr>
                    <a:fld id="{9014095A-52FB-4ADB-8DB6-FC1FA523DC49}" type="VALUE">
                      <a:rPr lang="en-US" sz="2400">
                        <a:solidFill>
                          <a:srgbClr val="002060"/>
                        </a:solidFill>
                      </a:rPr>
                      <a:pPr>
                        <a:defRPr sz="1791" b="0">
                          <a:solidFill>
                            <a:srgbClr val="002060"/>
                          </a:solidFill>
                          <a:latin typeface=" Abdoullah Ashgar EL-kharef" pitchFamily="2" charset="-78"/>
                          <a:cs typeface=" Abdoullah Ashgar EL-kharef" pitchFamily="2" charset="-78"/>
                        </a:defRPr>
                      </a:pPr>
                      <a:t>[القيمة]</a:t>
                    </a:fld>
                    <a:endParaRPr lang="ar-SA"/>
                  </a:p>
                </c:rich>
              </c:tx>
              <c:spPr/>
              <c:showLegendKey val="0"/>
              <c:showVal val="1"/>
              <c:showCatName val="0"/>
              <c:showSerName val="0"/>
              <c:showPercent val="0"/>
              <c:showBubbleSize val="0"/>
              <c:extLst>
                <c:ext xmlns:c15="http://schemas.microsoft.com/office/drawing/2012/chart" uri="{CE6537A1-D6FC-4f65-9D91-7224C49458BB}">
                  <c15:layout>
                    <c:manualLayout>
                      <c:w val="0.18255744255744252"/>
                      <c:h val="8.1978609625668455E-2"/>
                    </c:manualLayout>
                  </c15:layout>
                  <c15:dlblFieldTable/>
                  <c15:showDataLabelsRange val="0"/>
                </c:ext>
                <c:ext xmlns:c16="http://schemas.microsoft.com/office/drawing/2014/chart" uri="{C3380CC4-5D6E-409C-BE32-E72D297353CC}">
                  <c16:uniqueId val="{00000001-43C0-40CF-9C33-CAEA7F54314D}"/>
                </c:ext>
              </c:extLst>
            </c:dLbl>
            <c:dLbl>
              <c:idx val="2"/>
              <c:layout>
                <c:manualLayout>
                  <c:x val="1.8786417379288056E-2"/>
                  <c:y val="-0.35011009606864246"/>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3C0-40CF-9C33-CAEA7F54314D}"/>
                </c:ext>
              </c:extLst>
            </c:dLbl>
            <c:dLbl>
              <c:idx val="3"/>
              <c:layout>
                <c:manualLayout>
                  <c:x val="1.4178036023423398E-2"/>
                  <c:y val="-0.26235027937817873"/>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3C0-40CF-9C33-CAEA7F54314D}"/>
                </c:ext>
              </c:extLst>
            </c:dLbl>
            <c:dLbl>
              <c:idx val="4"/>
              <c:layout>
                <c:manualLayout>
                  <c:x val="9.5199559775880054E-3"/>
                  <c:y val="-0.38010521405618325"/>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3C0-40CF-9C33-CAEA7F54314D}"/>
                </c:ext>
              </c:extLst>
            </c:dLbl>
            <c:dLbl>
              <c:idx val="5"/>
              <c:layout>
                <c:manualLayout>
                  <c:x val="6.70104003104449E-3"/>
                  <c:y val="-0.34908458086585498"/>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3C0-40CF-9C33-CAEA7F54314D}"/>
                </c:ext>
              </c:extLst>
            </c:dLbl>
            <c:dLbl>
              <c:idx val="6"/>
              <c:layout>
                <c:manualLayout>
                  <c:x val="9.1364321247955991E-3"/>
                  <c:y val="-0.3760535198975446"/>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3C0-40CF-9C33-CAEA7F54314D}"/>
                </c:ext>
              </c:extLst>
            </c:dLbl>
            <c:dLbl>
              <c:idx val="7"/>
              <c:layout>
                <c:manualLayout>
                  <c:x val="1.0113633347614913E-2"/>
                  <c:y val="-0.34187280966540329"/>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3C0-40CF-9C33-CAEA7F54314D}"/>
                </c:ext>
              </c:extLst>
            </c:dLbl>
            <c:dLbl>
              <c:idx val="8"/>
              <c:layout>
                <c:manualLayout>
                  <c:x val="1.6555518108874524E-3"/>
                  <c:y val="-0.39996007014982166"/>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3C0-40CF-9C33-CAEA7F54314D}"/>
                </c:ext>
              </c:extLst>
            </c:dLbl>
            <c:dLbl>
              <c:idx val="9"/>
              <c:layout>
                <c:manualLayout>
                  <c:x val="8.359273990210166E-3"/>
                  <c:y val="-0.31508904125031001"/>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3C0-40CF-9C33-CAEA7F54314D}"/>
                </c:ext>
              </c:extLst>
            </c:dLbl>
            <c:spPr>
              <a:noFill/>
              <a:ln w="25268">
                <a:noFill/>
              </a:ln>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ورقة1!$A$2:$A$3</c:f>
              <c:numCache>
                <c:formatCode>General</c:formatCode>
                <c:ptCount val="2"/>
                <c:pt idx="0">
                  <c:v>2023</c:v>
                </c:pt>
                <c:pt idx="1">
                  <c:v>2024</c:v>
                </c:pt>
              </c:numCache>
            </c:numRef>
          </c:cat>
          <c:val>
            <c:numRef>
              <c:f>ورقة1!$B$2:$B$3</c:f>
              <c:numCache>
                <c:formatCode>0</c:formatCode>
                <c:ptCount val="2"/>
                <c:pt idx="0">
                  <c:v>4555000</c:v>
                </c:pt>
                <c:pt idx="1">
                  <c:v>1818698</c:v>
                </c:pt>
              </c:numCache>
            </c:numRef>
          </c:val>
          <c:extLst>
            <c:ext xmlns:c16="http://schemas.microsoft.com/office/drawing/2014/chart" uri="{C3380CC4-5D6E-409C-BE32-E72D297353CC}">
              <c16:uniqueId val="{0000000A-43C0-40CF-9C33-CAEA7F54314D}"/>
            </c:ext>
          </c:extLst>
        </c:ser>
        <c:dLbls>
          <c:showLegendKey val="0"/>
          <c:showVal val="0"/>
          <c:showCatName val="0"/>
          <c:showSerName val="0"/>
          <c:showPercent val="0"/>
          <c:showBubbleSize val="0"/>
        </c:dLbls>
        <c:gapWidth val="150"/>
        <c:shape val="box"/>
        <c:axId val="174382096"/>
        <c:axId val="1"/>
        <c:axId val="0"/>
      </c:bar3DChart>
      <c:catAx>
        <c:axId val="174382096"/>
        <c:scaling>
          <c:orientation val="minMax"/>
        </c:scaling>
        <c:delete val="0"/>
        <c:axPos val="b"/>
        <c:numFmt formatCode="General" sourceLinked="1"/>
        <c:majorTickMark val="out"/>
        <c:minorTickMark val="none"/>
        <c:tickLblPos val="nextTo"/>
        <c:txPr>
          <a:bodyPr/>
          <a:lstStyle/>
          <a:p>
            <a:pPr>
              <a:defRPr sz="2800">
                <a:solidFill>
                  <a:srgbClr val="002060"/>
                </a:solidFill>
                <a:cs typeface="Sultan bold" pitchFamily="2" charset="-78"/>
              </a:defRPr>
            </a:pPr>
            <a:endParaRPr lang="ar-SA"/>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174382096"/>
        <c:crosses val="autoZero"/>
        <c:crossBetween val="between"/>
      </c:valAx>
      <c:spPr>
        <a:noFill/>
        <a:ln w="25268">
          <a:noFill/>
        </a:ln>
      </c:spPr>
    </c:plotArea>
    <c:plotVisOnly val="1"/>
    <c:dispBlanksAs val="gap"/>
    <c:showDLblsOverMax val="0"/>
  </c:chart>
  <c:spPr>
    <a:ln>
      <a:solidFill>
        <a:srgbClr val="C0504D">
          <a:lumMod val="75000"/>
        </a:srgbClr>
      </a:solidFill>
    </a:ln>
  </c:spPr>
  <c:txPr>
    <a:bodyPr/>
    <a:lstStyle/>
    <a:p>
      <a:pPr>
        <a:defRPr sz="1775"/>
      </a:pPr>
      <a:endParaRPr lang="ar-SA"/>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floor>
    <c:sideWall>
      <c:thickness val="0"/>
    </c:sideWall>
    <c:backWall>
      <c:thickness val="0"/>
    </c:backWall>
    <c:plotArea>
      <c:layout>
        <c:manualLayout>
          <c:layoutTarget val="inner"/>
          <c:xMode val="edge"/>
          <c:yMode val="edge"/>
          <c:x val="0"/>
          <c:y val="2.5064356368140674E-2"/>
          <c:w val="0.99325761421740877"/>
          <c:h val="0.76700016434467022"/>
        </c:manualLayout>
      </c:layout>
      <c:bar3DChart>
        <c:barDir val="col"/>
        <c:grouping val="stacked"/>
        <c:varyColors val="0"/>
        <c:ser>
          <c:idx val="0"/>
          <c:order val="0"/>
          <c:tx>
            <c:strRef>
              <c:f>ورقة1!$B$1</c:f>
              <c:strCache>
                <c:ptCount val="1"/>
                <c:pt idx="0">
                  <c:v>إجمالي مساعدات الأسر</c:v>
                </c:pt>
              </c:strCache>
            </c:strRef>
          </c:tx>
          <c:spPr>
            <a:solidFill>
              <a:schemeClr val="accent5">
                <a:lumMod val="50000"/>
              </a:schemeClr>
            </a:solidFill>
            <a:ln w="37690" cap="flat" cmpd="sng" algn="ctr">
              <a:solidFill>
                <a:schemeClr val="lt1"/>
              </a:solidFill>
              <a:prstDash val="solid"/>
            </a:ln>
            <a:effectLst>
              <a:outerShdw blurRad="40000" dist="20000" dir="5400000" rotWithShape="0">
                <a:srgbClr val="000000">
                  <a:alpha val="38000"/>
                </a:srgbClr>
              </a:outerShdw>
            </a:effectLst>
          </c:spPr>
          <c:invertIfNegative val="0"/>
          <c:dPt>
            <c:idx val="0"/>
            <c:invertIfNegative val="0"/>
            <c:bubble3D val="0"/>
            <c:spPr>
              <a:solidFill>
                <a:schemeClr val="accent5">
                  <a:lumMod val="50000"/>
                </a:schemeClr>
              </a:solidFill>
              <a:ln w="37690"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8EEC-43B7-8751-4F51EE2C2710}"/>
              </c:ext>
            </c:extLst>
          </c:dPt>
          <c:dPt>
            <c:idx val="1"/>
            <c:invertIfNegative val="0"/>
            <c:bubble3D val="0"/>
            <c:spPr>
              <a:solidFill>
                <a:srgbClr val="C00000"/>
              </a:solidFill>
              <a:ln w="37690"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8EEC-43B7-8751-4F51EE2C2710}"/>
              </c:ext>
            </c:extLst>
          </c:dPt>
          <c:dPt>
            <c:idx val="2"/>
            <c:invertIfNegative val="0"/>
            <c:bubble3D val="0"/>
            <c:extLst>
              <c:ext xmlns:c16="http://schemas.microsoft.com/office/drawing/2014/chart" uri="{C3380CC4-5D6E-409C-BE32-E72D297353CC}">
                <c16:uniqueId val="{00000002-8EEC-43B7-8751-4F51EE2C2710}"/>
              </c:ext>
            </c:extLst>
          </c:dPt>
          <c:dPt>
            <c:idx val="4"/>
            <c:invertIfNegative val="0"/>
            <c:bubble3D val="0"/>
            <c:extLst>
              <c:ext xmlns:c16="http://schemas.microsoft.com/office/drawing/2014/chart" uri="{C3380CC4-5D6E-409C-BE32-E72D297353CC}">
                <c16:uniqueId val="{00000003-8EEC-43B7-8751-4F51EE2C2710}"/>
              </c:ext>
            </c:extLst>
          </c:dPt>
          <c:dLbls>
            <c:dLbl>
              <c:idx val="0"/>
              <c:layout>
                <c:manualLayout>
                  <c:x val="4.7071039197023448E-2"/>
                  <c:y val="-0.39258831950818984"/>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EEC-43B7-8751-4F51EE2C2710}"/>
                </c:ext>
              </c:extLst>
            </c:dLbl>
            <c:dLbl>
              <c:idx val="1"/>
              <c:layout>
                <c:manualLayout>
                  <c:x val="5.6229911820463004E-2"/>
                  <c:y val="-0.20283590888037392"/>
                </c:manualLayout>
              </c:layout>
              <c:tx>
                <c:rich>
                  <a:bodyPr/>
                  <a:lstStyle/>
                  <a:p>
                    <a:pPr>
                      <a:defRPr sz="1791" b="0">
                        <a:solidFill>
                          <a:srgbClr val="002060"/>
                        </a:solidFill>
                        <a:latin typeface=" Abdoullah Ashgar EL-kharef" pitchFamily="2" charset="-78"/>
                        <a:cs typeface=" Abdoullah Ashgar EL-kharef" pitchFamily="2" charset="-78"/>
                      </a:defRPr>
                    </a:pPr>
                    <a:fld id="{1318F75A-3CA8-4FF7-A00B-DBFED9556500}" type="VALUE">
                      <a:rPr lang="en-US" sz="2400">
                        <a:solidFill>
                          <a:srgbClr val="002060"/>
                        </a:solidFill>
                      </a:rPr>
                      <a:pPr>
                        <a:defRPr sz="1791" b="0">
                          <a:solidFill>
                            <a:srgbClr val="002060"/>
                          </a:solidFill>
                          <a:latin typeface=" Abdoullah Ashgar EL-kharef" pitchFamily="2" charset="-78"/>
                          <a:cs typeface=" Abdoullah Ashgar EL-kharef" pitchFamily="2" charset="-78"/>
                        </a:defRPr>
                      </a:pPr>
                      <a:t>[القيمة]</a:t>
                    </a:fld>
                    <a:endParaRPr lang="ar-SA"/>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EEC-43B7-8751-4F51EE2C2710}"/>
                </c:ext>
              </c:extLst>
            </c:dLbl>
            <c:dLbl>
              <c:idx val="2"/>
              <c:layout>
                <c:manualLayout>
                  <c:x val="5.1209967744299196E-3"/>
                  <c:y val="-0.19667613531868511"/>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EEC-43B7-8751-4F51EE2C2710}"/>
                </c:ext>
              </c:extLst>
            </c:dLbl>
            <c:dLbl>
              <c:idx val="3"/>
              <c:layout>
                <c:manualLayout>
                  <c:x val="4.7107481543891367E-3"/>
                  <c:y val="-0.21170901366629108"/>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EEC-43B7-8751-4F51EE2C2710}"/>
                </c:ext>
              </c:extLst>
            </c:dLbl>
            <c:dLbl>
              <c:idx val="4"/>
              <c:layout>
                <c:manualLayout>
                  <c:x val="1.3375355294840604E-2"/>
                  <c:y val="-0.36927659275656483"/>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EEC-43B7-8751-4F51EE2C2710}"/>
                </c:ext>
              </c:extLst>
            </c:dLbl>
            <c:dLbl>
              <c:idx val="5"/>
              <c:layout>
                <c:manualLayout>
                  <c:x val="1.2484060864328983E-2"/>
                  <c:y val="-0.33299003200058852"/>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EEC-43B7-8751-4F51EE2C2710}"/>
                </c:ext>
              </c:extLst>
            </c:dLbl>
            <c:dLbl>
              <c:idx val="6"/>
              <c:layout>
                <c:manualLayout>
                  <c:x val="9.1364321247955991E-3"/>
                  <c:y val="-0.37074516730924206"/>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EEC-43B7-8751-4F51EE2C2710}"/>
                </c:ext>
              </c:extLst>
            </c:dLbl>
            <c:dLbl>
              <c:idx val="7"/>
              <c:layout>
                <c:manualLayout>
                  <c:x val="1.0113633347614913E-2"/>
                  <c:y val="-0.34187280966540329"/>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EEC-43B7-8751-4F51EE2C2710}"/>
                </c:ext>
              </c:extLst>
            </c:dLbl>
            <c:dLbl>
              <c:idx val="8"/>
              <c:layout>
                <c:manualLayout>
                  <c:x val="1.6555518108874524E-3"/>
                  <c:y val="-0.39996007014982166"/>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EEC-43B7-8751-4F51EE2C2710}"/>
                </c:ext>
              </c:extLst>
            </c:dLbl>
            <c:dLbl>
              <c:idx val="9"/>
              <c:layout>
                <c:manualLayout>
                  <c:x val="8.359273990210166E-3"/>
                  <c:y val="-0.31508904125031001"/>
                </c:manualLayout>
              </c:layout>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EEC-43B7-8751-4F51EE2C2710}"/>
                </c:ext>
              </c:extLst>
            </c:dLbl>
            <c:spPr>
              <a:noFill/>
              <a:ln w="25268">
                <a:noFill/>
              </a:ln>
            </c:spPr>
            <c:txPr>
              <a:bodyPr/>
              <a:lstStyle/>
              <a:p>
                <a:pPr>
                  <a:defRPr sz="1791" b="0">
                    <a:solidFill>
                      <a:srgbClr val="002060"/>
                    </a:solidFill>
                    <a:latin typeface=" Abdoullah Ashgar EL-kharef" pitchFamily="2" charset="-78"/>
                    <a:cs typeface=" Abdoullah Ashgar EL-kharef" pitchFamily="2" charset="-78"/>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ورقة1!$A$2:$A$3</c:f>
              <c:numCache>
                <c:formatCode>General</c:formatCode>
                <c:ptCount val="2"/>
                <c:pt idx="0">
                  <c:v>2023</c:v>
                </c:pt>
                <c:pt idx="1">
                  <c:v>2024</c:v>
                </c:pt>
              </c:numCache>
            </c:numRef>
          </c:cat>
          <c:val>
            <c:numRef>
              <c:f>ورقة1!$B$2:$B$3</c:f>
              <c:numCache>
                <c:formatCode>0</c:formatCode>
                <c:ptCount val="2"/>
                <c:pt idx="0">
                  <c:v>3961249</c:v>
                </c:pt>
                <c:pt idx="1">
                  <c:v>1149450</c:v>
                </c:pt>
              </c:numCache>
            </c:numRef>
          </c:val>
          <c:extLst>
            <c:ext xmlns:c16="http://schemas.microsoft.com/office/drawing/2014/chart" uri="{C3380CC4-5D6E-409C-BE32-E72D297353CC}">
              <c16:uniqueId val="{0000000A-8EEC-43B7-8751-4F51EE2C2710}"/>
            </c:ext>
          </c:extLst>
        </c:ser>
        <c:dLbls>
          <c:showLegendKey val="0"/>
          <c:showVal val="0"/>
          <c:showCatName val="0"/>
          <c:showSerName val="0"/>
          <c:showPercent val="0"/>
          <c:showBubbleSize val="0"/>
        </c:dLbls>
        <c:gapWidth val="150"/>
        <c:shape val="box"/>
        <c:axId val="174381112"/>
        <c:axId val="1"/>
        <c:axId val="0"/>
      </c:bar3DChart>
      <c:catAx>
        <c:axId val="174381112"/>
        <c:scaling>
          <c:orientation val="minMax"/>
        </c:scaling>
        <c:delete val="0"/>
        <c:axPos val="b"/>
        <c:numFmt formatCode="General" sourceLinked="1"/>
        <c:majorTickMark val="out"/>
        <c:minorTickMark val="none"/>
        <c:tickLblPos val="nextTo"/>
        <c:txPr>
          <a:bodyPr/>
          <a:lstStyle/>
          <a:p>
            <a:pPr>
              <a:defRPr sz="2800">
                <a:solidFill>
                  <a:srgbClr val="002060"/>
                </a:solidFill>
                <a:cs typeface="Sultan bold" pitchFamily="2" charset="-78"/>
              </a:defRPr>
            </a:pPr>
            <a:endParaRPr lang="ar-SA"/>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174381112"/>
        <c:crosses val="autoZero"/>
        <c:crossBetween val="between"/>
      </c:valAx>
      <c:spPr>
        <a:noFill/>
        <a:ln w="25268">
          <a:noFill/>
        </a:ln>
      </c:spPr>
    </c:plotArea>
    <c:plotVisOnly val="1"/>
    <c:dispBlanksAs val="gap"/>
    <c:showDLblsOverMax val="0"/>
  </c:chart>
  <c:spPr>
    <a:ln>
      <a:solidFill>
        <a:srgbClr val="C0504D">
          <a:lumMod val="75000"/>
        </a:srgbClr>
      </a:solidFill>
    </a:ln>
  </c:spPr>
  <c:txPr>
    <a:bodyPr/>
    <a:lstStyle/>
    <a:p>
      <a:pPr>
        <a:defRPr sz="1775"/>
      </a:pPr>
      <a:endParaRPr lang="ar-SA"/>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floor>
    <c:sideWall>
      <c:thickness val="0"/>
    </c:sideWall>
    <c:backWall>
      <c:thickness val="0"/>
    </c:backWall>
    <c:plotArea>
      <c:layout>
        <c:manualLayout>
          <c:layoutTarget val="inner"/>
          <c:xMode val="edge"/>
          <c:yMode val="edge"/>
          <c:x val="0"/>
          <c:y val="2.5064356368140674E-2"/>
          <c:w val="0.99325761421740877"/>
          <c:h val="0.76700016434467022"/>
        </c:manualLayout>
      </c:layout>
      <c:bar3DChart>
        <c:barDir val="col"/>
        <c:grouping val="stacked"/>
        <c:varyColors val="0"/>
        <c:ser>
          <c:idx val="0"/>
          <c:order val="0"/>
          <c:tx>
            <c:strRef>
              <c:f>ورقة1!$B$1</c:f>
              <c:strCache>
                <c:ptCount val="1"/>
                <c:pt idx="0">
                  <c:v>مساعدات الزواج</c:v>
                </c:pt>
              </c:strCache>
            </c:strRef>
          </c:tx>
          <c:spPr>
            <a:solidFill>
              <a:schemeClr val="accent1">
                <a:lumMod val="50000"/>
              </a:schemeClr>
            </a:solidFill>
            <a:ln w="37923" cap="flat" cmpd="sng" algn="ctr">
              <a:solidFill>
                <a:schemeClr val="lt1"/>
              </a:solidFill>
              <a:prstDash val="solid"/>
            </a:ln>
            <a:effectLst>
              <a:outerShdw blurRad="40000" dist="20000" dir="5400000" rotWithShape="0">
                <a:srgbClr val="000000">
                  <a:alpha val="38000"/>
                </a:srgbClr>
              </a:outerShdw>
            </a:effectLst>
          </c:spPr>
          <c:invertIfNegative val="0"/>
          <c:dPt>
            <c:idx val="0"/>
            <c:invertIfNegative val="0"/>
            <c:bubble3D val="0"/>
            <c:extLst>
              <c:ext xmlns:c16="http://schemas.microsoft.com/office/drawing/2014/chart" uri="{C3380CC4-5D6E-409C-BE32-E72D297353CC}">
                <c16:uniqueId val="{00000000-9CA5-4B0B-9DE7-472E2162B352}"/>
              </c:ext>
            </c:extLst>
          </c:dPt>
          <c:dPt>
            <c:idx val="1"/>
            <c:invertIfNegative val="0"/>
            <c:bubble3D val="0"/>
            <c:spPr>
              <a:solidFill>
                <a:srgbClr val="C00000"/>
              </a:solidFill>
              <a:ln w="37923"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9CA5-4B0B-9DE7-472E2162B352}"/>
              </c:ext>
            </c:extLst>
          </c:dPt>
          <c:dPt>
            <c:idx val="2"/>
            <c:invertIfNegative val="0"/>
            <c:bubble3D val="0"/>
            <c:extLst>
              <c:ext xmlns:c16="http://schemas.microsoft.com/office/drawing/2014/chart" uri="{C3380CC4-5D6E-409C-BE32-E72D297353CC}">
                <c16:uniqueId val="{00000002-9CA5-4B0B-9DE7-472E2162B352}"/>
              </c:ext>
            </c:extLst>
          </c:dPt>
          <c:dPt>
            <c:idx val="4"/>
            <c:invertIfNegative val="0"/>
            <c:bubble3D val="0"/>
            <c:extLst>
              <c:ext xmlns:c16="http://schemas.microsoft.com/office/drawing/2014/chart" uri="{C3380CC4-5D6E-409C-BE32-E72D297353CC}">
                <c16:uniqueId val="{00000003-9CA5-4B0B-9DE7-472E2162B352}"/>
              </c:ext>
            </c:extLst>
          </c:dPt>
          <c:dLbls>
            <c:dLbl>
              <c:idx val="0"/>
              <c:layout>
                <c:manualLayout>
                  <c:x val="5.4436637250128754E-2"/>
                  <c:y val="-0.3483405669741424"/>
                </c:manualLayout>
              </c:layout>
              <c:spPr/>
              <c:txPr>
                <a:bodyPr/>
                <a:lstStyle/>
                <a:p>
                  <a:pPr>
                    <a:defRPr sz="1802"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CA5-4B0B-9DE7-472E2162B352}"/>
                </c:ext>
              </c:extLst>
            </c:dLbl>
            <c:dLbl>
              <c:idx val="1"/>
              <c:layout>
                <c:manualLayout>
                  <c:x val="4.4148442464993193E-2"/>
                  <c:y val="-0.30127463548130445"/>
                </c:manualLayout>
              </c:layout>
              <c:tx>
                <c:rich>
                  <a:bodyPr/>
                  <a:lstStyle/>
                  <a:p>
                    <a:pPr>
                      <a:defRPr sz="1802" b="1">
                        <a:solidFill>
                          <a:srgbClr val="002060"/>
                        </a:solidFill>
                        <a:latin typeface="+mj-lt"/>
                        <a:cs typeface=" Abdoullah Ashgar EL-kharef" pitchFamily="2" charset="-78"/>
                      </a:defRPr>
                    </a:pPr>
                    <a:fld id="{2CF268AE-36C8-46E4-8787-A082697DCB6D}" type="VALUE">
                      <a:rPr lang="en-US" sz="2400">
                        <a:solidFill>
                          <a:srgbClr val="002060"/>
                        </a:solidFill>
                      </a:rPr>
                      <a:pPr>
                        <a:defRPr sz="1802" b="1">
                          <a:solidFill>
                            <a:srgbClr val="002060"/>
                          </a:solidFill>
                          <a:latin typeface="+mj-lt"/>
                          <a:cs typeface=" Abdoullah Ashgar EL-kharef" pitchFamily="2" charset="-78"/>
                        </a:defRPr>
                      </a:pPr>
                      <a:t>[القيمة]</a:t>
                    </a:fld>
                    <a:endParaRPr lang="ar-SA"/>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9CA5-4B0B-9DE7-472E2162B352}"/>
                </c:ext>
              </c:extLst>
            </c:dLbl>
            <c:dLbl>
              <c:idx val="2"/>
              <c:layout>
                <c:manualLayout>
                  <c:x val="8.9248280821539912E-3"/>
                  <c:y val="-0.39024824431196409"/>
                </c:manualLayout>
              </c:layout>
              <c:spPr/>
              <c:txPr>
                <a:bodyPr/>
                <a:lstStyle/>
                <a:p>
                  <a:pPr>
                    <a:defRPr sz="1802"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A5-4B0B-9DE7-472E2162B352}"/>
                </c:ext>
              </c:extLst>
            </c:dLbl>
            <c:dLbl>
              <c:idx val="3"/>
              <c:layout>
                <c:manualLayout>
                  <c:x val="1.0442249911395408E-2"/>
                  <c:y val="-0.26500902784805358"/>
                </c:manualLayout>
              </c:layout>
              <c:spPr/>
              <c:txPr>
                <a:bodyPr/>
                <a:lstStyle/>
                <a:p>
                  <a:pPr>
                    <a:defRPr sz="1802"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A5-4B0B-9DE7-472E2162B352}"/>
                </c:ext>
              </c:extLst>
            </c:dLbl>
            <c:dLbl>
              <c:idx val="4"/>
              <c:layout>
                <c:manualLayout>
                  <c:x val="1.145313713247797E-2"/>
                  <c:y val="-0.18576410583333783"/>
                </c:manualLayout>
              </c:layout>
              <c:spPr/>
              <c:txPr>
                <a:bodyPr/>
                <a:lstStyle/>
                <a:p>
                  <a:pPr>
                    <a:defRPr sz="1802"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A5-4B0B-9DE7-472E2162B352}"/>
                </c:ext>
              </c:extLst>
            </c:dLbl>
            <c:dLbl>
              <c:idx val="5"/>
              <c:layout>
                <c:manualLayout>
                  <c:x val="1.2432385422650918E-2"/>
                  <c:y val="-0.20156970248457362"/>
                </c:manualLayout>
              </c:layout>
              <c:spPr/>
              <c:txPr>
                <a:bodyPr/>
                <a:lstStyle/>
                <a:p>
                  <a:pPr>
                    <a:defRPr sz="1802"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CA5-4B0B-9DE7-472E2162B352}"/>
                </c:ext>
              </c:extLst>
            </c:dLbl>
            <c:dLbl>
              <c:idx val="6"/>
              <c:layout>
                <c:manualLayout>
                  <c:x val="9.1363257631606257E-3"/>
                  <c:y val="-0.21036442843499684"/>
                </c:manualLayout>
              </c:layout>
              <c:spPr/>
              <c:txPr>
                <a:bodyPr/>
                <a:lstStyle/>
                <a:p>
                  <a:pPr>
                    <a:defRPr sz="1802"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CA5-4B0B-9DE7-472E2162B352}"/>
                </c:ext>
              </c:extLst>
            </c:dLbl>
            <c:dLbl>
              <c:idx val="7"/>
              <c:layout>
                <c:manualLayout>
                  <c:x val="1.0113633347614913E-2"/>
                  <c:y val="-0.34187280966540329"/>
                </c:manualLayout>
              </c:layout>
              <c:spPr/>
              <c:txPr>
                <a:bodyPr/>
                <a:lstStyle/>
                <a:p>
                  <a:pPr>
                    <a:defRPr sz="1802"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CA5-4B0B-9DE7-472E2162B352}"/>
                </c:ext>
              </c:extLst>
            </c:dLbl>
            <c:dLbl>
              <c:idx val="8"/>
              <c:layout>
                <c:manualLayout>
                  <c:x val="1.6555518108874524E-3"/>
                  <c:y val="-0.39996007014982166"/>
                </c:manualLayout>
              </c:layout>
              <c:spPr/>
              <c:txPr>
                <a:bodyPr/>
                <a:lstStyle/>
                <a:p>
                  <a:pPr>
                    <a:defRPr sz="1802"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CA5-4B0B-9DE7-472E2162B352}"/>
                </c:ext>
              </c:extLst>
            </c:dLbl>
            <c:dLbl>
              <c:idx val="9"/>
              <c:layout>
                <c:manualLayout>
                  <c:x val="8.359273990210166E-3"/>
                  <c:y val="-0.31508904125031001"/>
                </c:manualLayout>
              </c:layout>
              <c:spPr/>
              <c:txPr>
                <a:bodyPr/>
                <a:lstStyle/>
                <a:p>
                  <a:pPr>
                    <a:defRPr sz="1802"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CA5-4B0B-9DE7-472E2162B352}"/>
                </c:ext>
              </c:extLst>
            </c:dLbl>
            <c:spPr>
              <a:noFill/>
              <a:ln w="25425">
                <a:noFill/>
              </a:ln>
            </c:spPr>
            <c:txPr>
              <a:bodyPr/>
              <a:lstStyle/>
              <a:p>
                <a:pPr>
                  <a:defRPr sz="1802"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ورقة1!$A$2:$A$3</c:f>
              <c:numCache>
                <c:formatCode>General</c:formatCode>
                <c:ptCount val="2"/>
                <c:pt idx="0">
                  <c:v>2023</c:v>
                </c:pt>
                <c:pt idx="1">
                  <c:v>2024</c:v>
                </c:pt>
              </c:numCache>
            </c:numRef>
          </c:cat>
          <c:val>
            <c:numRef>
              <c:f>ورقة1!$B$2:$B$3</c:f>
              <c:numCache>
                <c:formatCode>General</c:formatCode>
                <c:ptCount val="2"/>
                <c:pt idx="0">
                  <c:v>4350</c:v>
                </c:pt>
                <c:pt idx="1">
                  <c:v>3230</c:v>
                </c:pt>
              </c:numCache>
            </c:numRef>
          </c:val>
          <c:extLst>
            <c:ext xmlns:c16="http://schemas.microsoft.com/office/drawing/2014/chart" uri="{C3380CC4-5D6E-409C-BE32-E72D297353CC}">
              <c16:uniqueId val="{0000000A-9CA5-4B0B-9DE7-472E2162B352}"/>
            </c:ext>
          </c:extLst>
        </c:ser>
        <c:dLbls>
          <c:showLegendKey val="0"/>
          <c:showVal val="0"/>
          <c:showCatName val="0"/>
          <c:showSerName val="0"/>
          <c:showPercent val="0"/>
          <c:showBubbleSize val="0"/>
        </c:dLbls>
        <c:gapWidth val="150"/>
        <c:shape val="box"/>
        <c:axId val="174375864"/>
        <c:axId val="1"/>
        <c:axId val="0"/>
      </c:bar3DChart>
      <c:catAx>
        <c:axId val="174375864"/>
        <c:scaling>
          <c:orientation val="minMax"/>
        </c:scaling>
        <c:delete val="0"/>
        <c:axPos val="b"/>
        <c:numFmt formatCode="General" sourceLinked="1"/>
        <c:majorTickMark val="out"/>
        <c:minorTickMark val="none"/>
        <c:tickLblPos val="nextTo"/>
        <c:txPr>
          <a:bodyPr/>
          <a:lstStyle/>
          <a:p>
            <a:pPr>
              <a:defRPr sz="2800">
                <a:solidFill>
                  <a:srgbClr val="002060"/>
                </a:solidFill>
                <a:cs typeface="Sultan bold" pitchFamily="2" charset="-78"/>
              </a:defRPr>
            </a:pPr>
            <a:endParaRPr lang="ar-SA"/>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174375864"/>
        <c:crosses val="autoZero"/>
        <c:crossBetween val="between"/>
      </c:valAx>
      <c:spPr>
        <a:noFill/>
        <a:ln w="25425">
          <a:noFill/>
        </a:ln>
      </c:spPr>
    </c:plotArea>
    <c:plotVisOnly val="1"/>
    <c:dispBlanksAs val="gap"/>
    <c:showDLblsOverMax val="0"/>
  </c:chart>
  <c:spPr>
    <a:ln>
      <a:solidFill>
        <a:srgbClr val="C0504D">
          <a:lumMod val="75000"/>
        </a:srgbClr>
      </a:solidFill>
    </a:ln>
  </c:spPr>
  <c:txPr>
    <a:bodyPr/>
    <a:lstStyle/>
    <a:p>
      <a:pPr>
        <a:defRPr sz="1786"/>
      </a:pPr>
      <a:endParaRPr lang="ar-SA"/>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floor>
    <c:sideWall>
      <c:thickness val="0"/>
    </c:sideWall>
    <c:backWall>
      <c:thickness val="0"/>
    </c:backWall>
    <c:plotArea>
      <c:layout>
        <c:manualLayout>
          <c:layoutTarget val="inner"/>
          <c:xMode val="edge"/>
          <c:yMode val="edge"/>
          <c:x val="0"/>
          <c:y val="2.5064356368140674E-2"/>
          <c:w val="0.99325761421740877"/>
          <c:h val="0.76700016434467022"/>
        </c:manualLayout>
      </c:layout>
      <c:bar3DChart>
        <c:barDir val="col"/>
        <c:grouping val="stacked"/>
        <c:varyColors val="0"/>
        <c:ser>
          <c:idx val="0"/>
          <c:order val="0"/>
          <c:tx>
            <c:strRef>
              <c:f>ورقة1!$B$1</c:f>
              <c:strCache>
                <c:ptCount val="1"/>
                <c:pt idx="0">
                  <c:v>إفطار صائم</c:v>
                </c:pt>
              </c:strCache>
            </c:strRef>
          </c:tx>
          <c:spPr>
            <a:solidFill>
              <a:schemeClr val="accent3">
                <a:lumMod val="50000"/>
              </a:schemeClr>
            </a:solidFill>
            <a:ln w="37680" cap="flat" cmpd="sng" algn="ctr">
              <a:solidFill>
                <a:schemeClr val="lt1"/>
              </a:solidFill>
              <a:prstDash val="solid"/>
            </a:ln>
            <a:effectLst>
              <a:outerShdw blurRad="40000" dist="20000" dir="5400000" rotWithShape="0">
                <a:srgbClr val="000000">
                  <a:alpha val="38000"/>
                </a:srgbClr>
              </a:outerShdw>
            </a:effectLst>
          </c:spPr>
          <c:invertIfNegative val="0"/>
          <c:dPt>
            <c:idx val="0"/>
            <c:invertIfNegative val="0"/>
            <c:bubble3D val="0"/>
            <c:spPr>
              <a:solidFill>
                <a:schemeClr val="accent3">
                  <a:lumMod val="50000"/>
                </a:schemeClr>
              </a:solidFill>
              <a:ln w="37680"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0-3ED3-4F12-AAAC-13B46E86A40A}"/>
              </c:ext>
            </c:extLst>
          </c:dPt>
          <c:dPt>
            <c:idx val="1"/>
            <c:invertIfNegative val="0"/>
            <c:bubble3D val="0"/>
            <c:spPr>
              <a:solidFill>
                <a:srgbClr val="C00000"/>
              </a:solidFill>
              <a:ln w="37680"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3ED3-4F12-AAAC-13B46E86A40A}"/>
              </c:ext>
            </c:extLst>
          </c:dPt>
          <c:dPt>
            <c:idx val="2"/>
            <c:invertIfNegative val="0"/>
            <c:bubble3D val="0"/>
            <c:extLst>
              <c:ext xmlns:c16="http://schemas.microsoft.com/office/drawing/2014/chart" uri="{C3380CC4-5D6E-409C-BE32-E72D297353CC}">
                <c16:uniqueId val="{00000002-3ED3-4F12-AAAC-13B46E86A40A}"/>
              </c:ext>
            </c:extLst>
          </c:dPt>
          <c:dPt>
            <c:idx val="4"/>
            <c:invertIfNegative val="0"/>
            <c:bubble3D val="0"/>
            <c:extLst>
              <c:ext xmlns:c16="http://schemas.microsoft.com/office/drawing/2014/chart" uri="{C3380CC4-5D6E-409C-BE32-E72D297353CC}">
                <c16:uniqueId val="{00000003-3ED3-4F12-AAAC-13B46E86A40A}"/>
              </c:ext>
            </c:extLst>
          </c:dPt>
          <c:dLbls>
            <c:dLbl>
              <c:idx val="0"/>
              <c:layout>
                <c:manualLayout>
                  <c:x val="4.100230478183238E-2"/>
                  <c:y val="-0.38241862815276434"/>
                </c:manualLayout>
              </c:layout>
              <c:spPr/>
              <c:txPr>
                <a:bodyPr/>
                <a:lstStyle/>
                <a:p>
                  <a:pPr>
                    <a:defRPr sz="1791"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ED3-4F12-AAAC-13B46E86A40A}"/>
                </c:ext>
              </c:extLst>
            </c:dLbl>
            <c:dLbl>
              <c:idx val="1"/>
              <c:layout>
                <c:manualLayout>
                  <c:x val="2.6888544526339802E-2"/>
                  <c:y val="-0.21291970188218456"/>
                </c:manualLayout>
              </c:layout>
              <c:tx>
                <c:rich>
                  <a:bodyPr/>
                  <a:lstStyle/>
                  <a:p>
                    <a:pPr>
                      <a:defRPr sz="1791" b="1">
                        <a:solidFill>
                          <a:srgbClr val="C00000"/>
                        </a:solidFill>
                        <a:latin typeface="+mj-lt"/>
                      </a:defRPr>
                    </a:pPr>
                    <a:fld id="{2BC87F51-9475-4502-A257-C845165065E0}" type="VALUE">
                      <a:rPr lang="en-US" sz="2400">
                        <a:solidFill>
                          <a:srgbClr val="002060"/>
                        </a:solidFill>
                      </a:rPr>
                      <a:pPr>
                        <a:defRPr sz="1791" b="1">
                          <a:solidFill>
                            <a:srgbClr val="C00000"/>
                          </a:solidFill>
                          <a:latin typeface="+mj-lt"/>
                        </a:defRPr>
                      </a:pPr>
                      <a:t>[القيمة]</a:t>
                    </a:fld>
                    <a:endParaRPr lang="ar-SA"/>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ED3-4F12-AAAC-13B46E86A40A}"/>
                </c:ext>
              </c:extLst>
            </c:dLbl>
            <c:dLbl>
              <c:idx val="2"/>
              <c:layout>
                <c:manualLayout>
                  <c:x val="3.1932554284123172E-3"/>
                  <c:y val="-0.18378645208104147"/>
                </c:manualLayout>
              </c:layout>
              <c:spPr/>
              <c:txPr>
                <a:bodyPr/>
                <a:lstStyle/>
                <a:p>
                  <a:pPr>
                    <a:defRPr sz="1791"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ED3-4F12-AAAC-13B46E86A40A}"/>
                </c:ext>
              </c:extLst>
            </c:dLbl>
            <c:dLbl>
              <c:idx val="3"/>
              <c:layout>
                <c:manualLayout>
                  <c:x val="1.0357233361546248E-2"/>
                  <c:y val="-0.21984103364910368"/>
                </c:manualLayout>
              </c:layout>
              <c:spPr/>
              <c:txPr>
                <a:bodyPr/>
                <a:lstStyle/>
                <a:p>
                  <a:pPr>
                    <a:defRPr sz="1791"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ED3-4F12-AAAC-13B46E86A40A}"/>
                </c:ext>
              </c:extLst>
            </c:dLbl>
            <c:dLbl>
              <c:idx val="4"/>
              <c:layout>
                <c:manualLayout>
                  <c:x val="5.7216895434010467E-3"/>
                  <c:y val="-0.23703361733716316"/>
                </c:manualLayout>
              </c:layout>
              <c:spPr/>
              <c:txPr>
                <a:bodyPr/>
                <a:lstStyle/>
                <a:p>
                  <a:pPr>
                    <a:defRPr sz="1791"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ED3-4F12-AAAC-13B46E86A40A}"/>
                </c:ext>
              </c:extLst>
            </c:dLbl>
            <c:dLbl>
              <c:idx val="5"/>
              <c:layout>
                <c:manualLayout>
                  <c:x val="6.7010412337133E-3"/>
                  <c:y val="-0.28559584794871878"/>
                </c:manualLayout>
              </c:layout>
              <c:spPr/>
              <c:txPr>
                <a:bodyPr/>
                <a:lstStyle/>
                <a:p>
                  <a:pPr>
                    <a:defRPr sz="1791"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ED3-4F12-AAAC-13B46E86A40A}"/>
                </c:ext>
              </c:extLst>
            </c:dLbl>
            <c:dLbl>
              <c:idx val="6"/>
              <c:layout>
                <c:manualLayout>
                  <c:x val="9.1363353456233708E-3"/>
                  <c:y val="-0.36543681472093947"/>
                </c:manualLayout>
              </c:layout>
              <c:spPr/>
              <c:txPr>
                <a:bodyPr/>
                <a:lstStyle/>
                <a:p>
                  <a:pPr>
                    <a:defRPr sz="1791"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ED3-4F12-AAAC-13B46E86A40A}"/>
                </c:ext>
              </c:extLst>
            </c:dLbl>
            <c:dLbl>
              <c:idx val="7"/>
              <c:layout>
                <c:manualLayout>
                  <c:x val="1.0113633347614913E-2"/>
                  <c:y val="-0.34187280966540329"/>
                </c:manualLayout>
              </c:layout>
              <c:spPr/>
              <c:txPr>
                <a:bodyPr/>
                <a:lstStyle/>
                <a:p>
                  <a:pPr>
                    <a:defRPr sz="1791"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ED3-4F12-AAAC-13B46E86A40A}"/>
                </c:ext>
              </c:extLst>
            </c:dLbl>
            <c:dLbl>
              <c:idx val="8"/>
              <c:layout>
                <c:manualLayout>
                  <c:x val="1.6555518108874524E-3"/>
                  <c:y val="-0.39996007014982166"/>
                </c:manualLayout>
              </c:layout>
              <c:spPr/>
              <c:txPr>
                <a:bodyPr/>
                <a:lstStyle/>
                <a:p>
                  <a:pPr>
                    <a:defRPr sz="1791"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ED3-4F12-AAAC-13B46E86A40A}"/>
                </c:ext>
              </c:extLst>
            </c:dLbl>
            <c:dLbl>
              <c:idx val="9"/>
              <c:layout>
                <c:manualLayout>
                  <c:x val="8.359273990210166E-3"/>
                  <c:y val="-0.31508904125031001"/>
                </c:manualLayout>
              </c:layout>
              <c:spPr/>
              <c:txPr>
                <a:bodyPr/>
                <a:lstStyle/>
                <a:p>
                  <a:pPr>
                    <a:defRPr sz="1791" b="1">
                      <a:solidFill>
                        <a:srgbClr val="C00000"/>
                      </a:solidFill>
                      <a:latin typeface="+mj-lt"/>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ED3-4F12-AAAC-13B46E86A40A}"/>
                </c:ext>
              </c:extLst>
            </c:dLbl>
            <c:spPr>
              <a:noFill/>
              <a:ln w="25268">
                <a:noFill/>
              </a:ln>
            </c:spPr>
            <c:txPr>
              <a:bodyPr/>
              <a:lstStyle/>
              <a:p>
                <a:pPr>
                  <a:defRPr sz="1791" b="1">
                    <a:solidFill>
                      <a:srgbClr val="C00000"/>
                    </a:solidFill>
                    <a:latin typeface="+mj-lt"/>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ورقة1!$A$2:$A$3</c:f>
              <c:numCache>
                <c:formatCode>General</c:formatCode>
                <c:ptCount val="2"/>
                <c:pt idx="0">
                  <c:v>2023</c:v>
                </c:pt>
                <c:pt idx="1">
                  <c:v>2024</c:v>
                </c:pt>
              </c:numCache>
            </c:numRef>
          </c:cat>
          <c:val>
            <c:numRef>
              <c:f>ورقة1!$B$2:$B$3</c:f>
              <c:numCache>
                <c:formatCode>0</c:formatCode>
                <c:ptCount val="2"/>
                <c:pt idx="0">
                  <c:v>76625</c:v>
                </c:pt>
                <c:pt idx="1">
                  <c:v>67500</c:v>
                </c:pt>
              </c:numCache>
            </c:numRef>
          </c:val>
          <c:extLst>
            <c:ext xmlns:c16="http://schemas.microsoft.com/office/drawing/2014/chart" uri="{C3380CC4-5D6E-409C-BE32-E72D297353CC}">
              <c16:uniqueId val="{0000000A-3ED3-4F12-AAAC-13B46E86A40A}"/>
            </c:ext>
          </c:extLst>
        </c:ser>
        <c:dLbls>
          <c:showLegendKey val="0"/>
          <c:showVal val="0"/>
          <c:showCatName val="0"/>
          <c:showSerName val="0"/>
          <c:showPercent val="0"/>
          <c:showBubbleSize val="0"/>
        </c:dLbls>
        <c:gapWidth val="150"/>
        <c:shape val="box"/>
        <c:axId val="191756928"/>
        <c:axId val="1"/>
        <c:axId val="0"/>
      </c:bar3DChart>
      <c:catAx>
        <c:axId val="191756928"/>
        <c:scaling>
          <c:orientation val="minMax"/>
        </c:scaling>
        <c:delete val="0"/>
        <c:axPos val="b"/>
        <c:numFmt formatCode="General" sourceLinked="1"/>
        <c:majorTickMark val="out"/>
        <c:minorTickMark val="none"/>
        <c:tickLblPos val="nextTo"/>
        <c:txPr>
          <a:bodyPr/>
          <a:lstStyle/>
          <a:p>
            <a:pPr>
              <a:defRPr sz="2800">
                <a:solidFill>
                  <a:srgbClr val="002060"/>
                </a:solidFill>
                <a:cs typeface="Sultan bold" pitchFamily="2" charset="-78"/>
              </a:defRPr>
            </a:pPr>
            <a:endParaRPr lang="ar-SA"/>
          </a:p>
        </c:txPr>
        <c:crossAx val="1"/>
        <c:crosses val="autoZero"/>
        <c:auto val="1"/>
        <c:lblAlgn val="ctr"/>
        <c:lblOffset val="100"/>
        <c:noMultiLvlLbl val="0"/>
      </c:catAx>
      <c:valAx>
        <c:axId val="1"/>
        <c:scaling>
          <c:orientation val="minMax"/>
        </c:scaling>
        <c:delete val="1"/>
        <c:axPos val="l"/>
        <c:numFmt formatCode="0" sourceLinked="1"/>
        <c:majorTickMark val="out"/>
        <c:minorTickMark val="none"/>
        <c:tickLblPos val="nextTo"/>
        <c:crossAx val="191756928"/>
        <c:crosses val="autoZero"/>
        <c:crossBetween val="between"/>
      </c:valAx>
      <c:spPr>
        <a:noFill/>
        <a:ln w="25268">
          <a:noFill/>
        </a:ln>
      </c:spPr>
    </c:plotArea>
    <c:plotVisOnly val="1"/>
    <c:dispBlanksAs val="gap"/>
    <c:showDLblsOverMax val="0"/>
  </c:chart>
  <c:spPr>
    <a:ln>
      <a:solidFill>
        <a:srgbClr val="C0504D">
          <a:lumMod val="75000"/>
        </a:srgbClr>
      </a:solidFill>
    </a:ln>
  </c:spPr>
  <c:txPr>
    <a:bodyPr/>
    <a:lstStyle/>
    <a:p>
      <a:pPr>
        <a:defRPr sz="1775"/>
      </a:pPr>
      <a:endParaRPr lang="ar-SA"/>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floor>
    <c:sideWall>
      <c:thickness val="0"/>
    </c:sideWall>
    <c:backWall>
      <c:thickness val="0"/>
    </c:backWall>
    <c:plotArea>
      <c:layout>
        <c:manualLayout>
          <c:layoutTarget val="inner"/>
          <c:xMode val="edge"/>
          <c:yMode val="edge"/>
          <c:x val="0"/>
          <c:y val="2.5064356368140674E-2"/>
          <c:w val="0.99325761421740877"/>
          <c:h val="0.76700016434467022"/>
        </c:manualLayout>
      </c:layout>
      <c:bar3DChart>
        <c:barDir val="col"/>
        <c:grouping val="stacked"/>
        <c:varyColors val="0"/>
        <c:ser>
          <c:idx val="0"/>
          <c:order val="0"/>
          <c:tx>
            <c:strRef>
              <c:f>ورقة1!$B$1</c:f>
              <c:strCache>
                <c:ptCount val="1"/>
                <c:pt idx="0">
                  <c:v>مساعدات الزواج</c:v>
                </c:pt>
              </c:strCache>
            </c:strRef>
          </c:tx>
          <c:spPr>
            <a:solidFill>
              <a:schemeClr val="accent1">
                <a:lumMod val="50000"/>
              </a:schemeClr>
            </a:solidFill>
            <a:ln w="37923" cap="flat" cmpd="sng" algn="ctr">
              <a:solidFill>
                <a:schemeClr val="lt1"/>
              </a:solidFill>
              <a:prstDash val="solid"/>
            </a:ln>
            <a:effectLst>
              <a:outerShdw blurRad="40000" dist="20000" dir="5400000" rotWithShape="0">
                <a:srgbClr val="000000">
                  <a:alpha val="38000"/>
                </a:srgbClr>
              </a:outerShdw>
            </a:effectLst>
          </c:spPr>
          <c:invertIfNegative val="0"/>
          <c:dPt>
            <c:idx val="0"/>
            <c:invertIfNegative val="0"/>
            <c:bubble3D val="0"/>
            <c:extLst>
              <c:ext xmlns:c16="http://schemas.microsoft.com/office/drawing/2014/chart" uri="{C3380CC4-5D6E-409C-BE32-E72D297353CC}">
                <c16:uniqueId val="{00000000-28D8-4DB6-BD62-81F184216FD0}"/>
              </c:ext>
            </c:extLst>
          </c:dPt>
          <c:dPt>
            <c:idx val="1"/>
            <c:invertIfNegative val="0"/>
            <c:bubble3D val="0"/>
            <c:spPr>
              <a:solidFill>
                <a:srgbClr val="C00000"/>
              </a:solidFill>
              <a:ln w="37923"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28D8-4DB6-BD62-81F184216FD0}"/>
              </c:ext>
            </c:extLst>
          </c:dPt>
          <c:dPt>
            <c:idx val="2"/>
            <c:invertIfNegative val="0"/>
            <c:bubble3D val="0"/>
            <c:extLst>
              <c:ext xmlns:c16="http://schemas.microsoft.com/office/drawing/2014/chart" uri="{C3380CC4-5D6E-409C-BE32-E72D297353CC}">
                <c16:uniqueId val="{00000002-28D8-4DB6-BD62-81F184216FD0}"/>
              </c:ext>
            </c:extLst>
          </c:dPt>
          <c:dPt>
            <c:idx val="4"/>
            <c:invertIfNegative val="0"/>
            <c:bubble3D val="0"/>
            <c:extLst>
              <c:ext xmlns:c16="http://schemas.microsoft.com/office/drawing/2014/chart" uri="{C3380CC4-5D6E-409C-BE32-E72D297353CC}">
                <c16:uniqueId val="{00000003-28D8-4DB6-BD62-81F184216FD0}"/>
              </c:ext>
            </c:extLst>
          </c:dPt>
          <c:dLbls>
            <c:dLbl>
              <c:idx val="0"/>
              <c:layout>
                <c:manualLayout>
                  <c:x val="4.0786983779792695E-2"/>
                  <c:y val="-0.19992255501310113"/>
                </c:manualLayout>
              </c:layout>
              <c:tx>
                <c:rich>
                  <a:bodyPr/>
                  <a:lstStyle/>
                  <a:p>
                    <a:pPr>
                      <a:defRPr sz="1802" b="1">
                        <a:solidFill>
                          <a:srgbClr val="002060"/>
                        </a:solidFill>
                        <a:latin typeface="+mj-lt"/>
                        <a:cs typeface=" Abdoullah Ashgar EL-kharef" pitchFamily="2" charset="-78"/>
                      </a:defRPr>
                    </a:pPr>
                    <a:fld id="{EFEDA9F7-5699-4D51-B9A2-3B53C9CCB55E}" type="VALUE">
                      <a:rPr lang="en-US">
                        <a:solidFill>
                          <a:srgbClr val="C00000"/>
                        </a:solidFill>
                      </a:rPr>
                      <a:pPr>
                        <a:defRPr sz="1802" b="1">
                          <a:solidFill>
                            <a:srgbClr val="002060"/>
                          </a:solidFill>
                          <a:latin typeface="+mj-lt"/>
                          <a:cs typeface=" Abdoullah Ashgar EL-kharef" pitchFamily="2" charset="-78"/>
                        </a:defRPr>
                      </a:pPr>
                      <a:t>[القيمة]</a:t>
                    </a:fld>
                    <a:endParaRPr lang="ar-SA"/>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28D8-4DB6-BD62-81F184216FD0}"/>
                </c:ext>
              </c:extLst>
            </c:dLbl>
            <c:dLbl>
              <c:idx val="1"/>
              <c:layout>
                <c:manualLayout>
                  <c:x val="3.8228489263583076E-2"/>
                  <c:y val="-0.3898416145273792"/>
                </c:manualLayout>
              </c:layout>
              <c:spPr/>
              <c:txPr>
                <a:bodyPr/>
                <a:lstStyle/>
                <a:p>
                  <a:pPr>
                    <a:defRPr sz="2400" b="1">
                      <a:solidFill>
                        <a:srgbClr val="00206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8D8-4DB6-BD62-81F184216FD0}"/>
                </c:ext>
              </c:extLst>
            </c:dLbl>
            <c:dLbl>
              <c:idx val="2"/>
              <c:layout>
                <c:manualLayout>
                  <c:x val="1.0904100510676069E-2"/>
                  <c:y val="-0.11700088228343784"/>
                </c:manualLayout>
              </c:layout>
              <c:spPr/>
              <c:txPr>
                <a:bodyPr/>
                <a:lstStyle/>
                <a:p>
                  <a:pPr>
                    <a:defRPr sz="1802" b="1">
                      <a:solidFill>
                        <a:srgbClr val="00206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8D8-4DB6-BD62-81F184216FD0}"/>
                </c:ext>
              </c:extLst>
            </c:dLbl>
            <c:dLbl>
              <c:idx val="3"/>
              <c:layout>
                <c:manualLayout>
                  <c:x val="1.0352647860583647E-2"/>
                  <c:y val="-0.20763097493546406"/>
                </c:manualLayout>
              </c:layout>
              <c:spPr/>
              <c:txPr>
                <a:bodyPr/>
                <a:lstStyle/>
                <a:p>
                  <a:pPr>
                    <a:defRPr sz="1802" b="1">
                      <a:solidFill>
                        <a:srgbClr val="00206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8D8-4DB6-BD62-81F184216FD0}"/>
                </c:ext>
              </c:extLst>
            </c:dLbl>
            <c:dLbl>
              <c:idx val="4"/>
              <c:layout>
                <c:manualLayout>
                  <c:x val="1.3432501660184044E-2"/>
                  <c:y val="-0.20917871256667336"/>
                </c:manualLayout>
              </c:layout>
              <c:spPr/>
              <c:txPr>
                <a:bodyPr/>
                <a:lstStyle/>
                <a:p>
                  <a:pPr>
                    <a:defRPr sz="1802" b="1">
                      <a:solidFill>
                        <a:srgbClr val="00206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8D8-4DB6-BD62-81F184216FD0}"/>
                </c:ext>
              </c:extLst>
            </c:dLbl>
            <c:dLbl>
              <c:idx val="5"/>
              <c:layout>
                <c:manualLayout>
                  <c:x val="1.0273962002387293E-2"/>
                  <c:y val="-0.11888135618166708"/>
                </c:manualLayout>
              </c:layout>
              <c:spPr/>
              <c:txPr>
                <a:bodyPr/>
                <a:lstStyle/>
                <a:p>
                  <a:pPr>
                    <a:defRPr sz="1802" b="1">
                      <a:solidFill>
                        <a:srgbClr val="00206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8D8-4DB6-BD62-81F184216FD0}"/>
                </c:ext>
              </c:extLst>
            </c:dLbl>
            <c:dLbl>
              <c:idx val="6"/>
              <c:layout>
                <c:manualLayout>
                  <c:x val="9.1363567274698188E-3"/>
                  <c:y val="-0.20792687513849564"/>
                </c:manualLayout>
              </c:layout>
              <c:spPr/>
              <c:txPr>
                <a:bodyPr/>
                <a:lstStyle/>
                <a:p>
                  <a:pPr>
                    <a:defRPr sz="1802" b="1">
                      <a:solidFill>
                        <a:srgbClr val="00206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8D8-4DB6-BD62-81F184216FD0}"/>
                </c:ext>
              </c:extLst>
            </c:dLbl>
            <c:dLbl>
              <c:idx val="7"/>
              <c:layout>
                <c:manualLayout>
                  <c:x val="1.0113633347614913E-2"/>
                  <c:y val="-0.34187280966540329"/>
                </c:manualLayout>
              </c:layout>
              <c:spPr/>
              <c:txPr>
                <a:bodyPr/>
                <a:lstStyle/>
                <a:p>
                  <a:pPr>
                    <a:defRPr sz="1802" b="1">
                      <a:solidFill>
                        <a:srgbClr val="00206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8D8-4DB6-BD62-81F184216FD0}"/>
                </c:ext>
              </c:extLst>
            </c:dLbl>
            <c:dLbl>
              <c:idx val="8"/>
              <c:layout>
                <c:manualLayout>
                  <c:x val="1.6555518108874524E-3"/>
                  <c:y val="-0.39996007014982166"/>
                </c:manualLayout>
              </c:layout>
              <c:spPr/>
              <c:txPr>
                <a:bodyPr/>
                <a:lstStyle/>
                <a:p>
                  <a:pPr>
                    <a:defRPr sz="1802" b="1">
                      <a:solidFill>
                        <a:srgbClr val="00206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8D8-4DB6-BD62-81F184216FD0}"/>
                </c:ext>
              </c:extLst>
            </c:dLbl>
            <c:dLbl>
              <c:idx val="9"/>
              <c:layout>
                <c:manualLayout>
                  <c:x val="8.359273990210166E-3"/>
                  <c:y val="-0.31508904125031001"/>
                </c:manualLayout>
              </c:layout>
              <c:spPr/>
              <c:txPr>
                <a:bodyPr/>
                <a:lstStyle/>
                <a:p>
                  <a:pPr>
                    <a:defRPr sz="1802" b="1">
                      <a:solidFill>
                        <a:srgbClr val="00206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8D8-4DB6-BD62-81F184216FD0}"/>
                </c:ext>
              </c:extLst>
            </c:dLbl>
            <c:spPr>
              <a:noFill/>
              <a:ln w="25425">
                <a:noFill/>
              </a:ln>
            </c:spPr>
            <c:txPr>
              <a:bodyPr/>
              <a:lstStyle/>
              <a:p>
                <a:pPr>
                  <a:defRPr sz="1802" b="1">
                    <a:solidFill>
                      <a:srgbClr val="002060"/>
                    </a:solidFill>
                    <a:latin typeface="+mj-lt"/>
                    <a:cs typeface=" Abdoullah Ashgar EL-kharef" pitchFamily="2" charset="-78"/>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ورقة1!$A$2:$A$3</c:f>
              <c:numCache>
                <c:formatCode>General</c:formatCode>
                <c:ptCount val="2"/>
                <c:pt idx="0">
                  <c:v>2023</c:v>
                </c:pt>
                <c:pt idx="1">
                  <c:v>2024</c:v>
                </c:pt>
              </c:numCache>
            </c:numRef>
          </c:cat>
          <c:val>
            <c:numRef>
              <c:f>ورقة1!$B$2:$B$3</c:f>
              <c:numCache>
                <c:formatCode>General</c:formatCode>
                <c:ptCount val="2"/>
                <c:pt idx="0">
                  <c:v>46000</c:v>
                </c:pt>
                <c:pt idx="1">
                  <c:v>51000</c:v>
                </c:pt>
              </c:numCache>
            </c:numRef>
          </c:val>
          <c:extLst>
            <c:ext xmlns:c16="http://schemas.microsoft.com/office/drawing/2014/chart" uri="{C3380CC4-5D6E-409C-BE32-E72D297353CC}">
              <c16:uniqueId val="{0000000A-28D8-4DB6-BD62-81F184216FD0}"/>
            </c:ext>
          </c:extLst>
        </c:ser>
        <c:dLbls>
          <c:showLegendKey val="0"/>
          <c:showVal val="0"/>
          <c:showCatName val="0"/>
          <c:showSerName val="0"/>
          <c:showPercent val="0"/>
          <c:showBubbleSize val="0"/>
        </c:dLbls>
        <c:gapWidth val="150"/>
        <c:shape val="box"/>
        <c:axId val="191759552"/>
        <c:axId val="1"/>
        <c:axId val="0"/>
      </c:bar3DChart>
      <c:catAx>
        <c:axId val="191759552"/>
        <c:scaling>
          <c:orientation val="minMax"/>
        </c:scaling>
        <c:delete val="0"/>
        <c:axPos val="b"/>
        <c:numFmt formatCode="General" sourceLinked="1"/>
        <c:majorTickMark val="out"/>
        <c:minorTickMark val="none"/>
        <c:tickLblPos val="nextTo"/>
        <c:txPr>
          <a:bodyPr/>
          <a:lstStyle/>
          <a:p>
            <a:pPr>
              <a:defRPr sz="2800">
                <a:solidFill>
                  <a:srgbClr val="002060"/>
                </a:solidFill>
                <a:cs typeface="Sultan bold" pitchFamily="2" charset="-78"/>
              </a:defRPr>
            </a:pPr>
            <a:endParaRPr lang="ar-SA"/>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191759552"/>
        <c:crosses val="autoZero"/>
        <c:crossBetween val="between"/>
      </c:valAx>
      <c:spPr>
        <a:noFill/>
        <a:ln w="25425">
          <a:noFill/>
        </a:ln>
      </c:spPr>
    </c:plotArea>
    <c:plotVisOnly val="1"/>
    <c:dispBlanksAs val="gap"/>
    <c:showDLblsOverMax val="0"/>
  </c:chart>
  <c:spPr>
    <a:ln>
      <a:solidFill>
        <a:srgbClr val="C0504D">
          <a:lumMod val="75000"/>
        </a:srgbClr>
      </a:solidFill>
    </a:ln>
  </c:spPr>
  <c:txPr>
    <a:bodyPr/>
    <a:lstStyle/>
    <a:p>
      <a:pPr>
        <a:defRPr sz="1786"/>
      </a:pPr>
      <a:endParaRPr lang="ar-SA"/>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ar-SA"/>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view3D>
      <c:rotX val="15"/>
      <c:rotY val="20"/>
      <c:depthPercent val="100"/>
      <c:rAngAx val="1"/>
    </c:view3D>
    <c:floor>
      <c:thickness val="0"/>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9525" cap="flat" cmpd="sng" algn="ctr">
          <a:solidFill>
            <a:schemeClr val="accent5">
              <a:shade val="95000"/>
              <a:satMod val="105000"/>
            </a:schemeClr>
          </a:solidFill>
          <a:prstDash val="solid"/>
        </a:ln>
        <a:effectLst>
          <a:outerShdw blurRad="40000" dist="23000" dir="5400000" rotWithShape="0">
            <a:srgbClr val="000000">
              <a:alpha val="35000"/>
            </a:srgbClr>
          </a:outerShdw>
        </a:effectLst>
      </c:spPr>
    </c:floor>
    <c:sideWall>
      <c:thickness val="0"/>
    </c:sideWall>
    <c:backWall>
      <c:thickness val="0"/>
    </c:backWall>
    <c:plotArea>
      <c:layout>
        <c:manualLayout>
          <c:layoutTarget val="inner"/>
          <c:xMode val="edge"/>
          <c:yMode val="edge"/>
          <c:x val="0"/>
          <c:y val="2.5064356368140674E-2"/>
          <c:w val="0.99325761421740877"/>
          <c:h val="0.76700016434467022"/>
        </c:manualLayout>
      </c:layout>
      <c:bar3DChart>
        <c:barDir val="col"/>
        <c:grouping val="stacked"/>
        <c:varyColors val="0"/>
        <c:ser>
          <c:idx val="0"/>
          <c:order val="0"/>
          <c:tx>
            <c:strRef>
              <c:f>ورقة1!$B$1</c:f>
              <c:strCache>
                <c:ptCount val="1"/>
                <c:pt idx="0">
                  <c:v>المساعدات النقدية منوعة</c:v>
                </c:pt>
              </c:strCache>
            </c:strRef>
          </c:tx>
          <c:spPr>
            <a:solidFill>
              <a:schemeClr val="accent3">
                <a:lumMod val="60000"/>
                <a:lumOff val="40000"/>
              </a:schemeClr>
            </a:solidFill>
            <a:ln w="37924" cap="flat" cmpd="sng" algn="ctr">
              <a:solidFill>
                <a:schemeClr val="lt1"/>
              </a:solidFill>
              <a:prstDash val="solid"/>
            </a:ln>
            <a:effectLst>
              <a:outerShdw blurRad="40000" dist="20000" dir="5400000" rotWithShape="0">
                <a:srgbClr val="000000">
                  <a:alpha val="38000"/>
                </a:srgbClr>
              </a:outerShdw>
            </a:effectLst>
          </c:spPr>
          <c:invertIfNegative val="0"/>
          <c:dPt>
            <c:idx val="0"/>
            <c:invertIfNegative val="0"/>
            <c:bubble3D val="0"/>
            <c:extLst>
              <c:ext xmlns:c16="http://schemas.microsoft.com/office/drawing/2014/chart" uri="{C3380CC4-5D6E-409C-BE32-E72D297353CC}">
                <c16:uniqueId val="{00000000-3355-443D-BE82-2B2A82A86816}"/>
              </c:ext>
            </c:extLst>
          </c:dPt>
          <c:dPt>
            <c:idx val="1"/>
            <c:invertIfNegative val="0"/>
            <c:bubble3D val="0"/>
            <c:spPr>
              <a:solidFill>
                <a:srgbClr val="C00000"/>
              </a:solidFill>
              <a:ln w="37924" cap="flat" cmpd="sng" algn="ctr">
                <a:solidFill>
                  <a:schemeClr val="lt1"/>
                </a:solidFill>
                <a:prstDash val="solid"/>
              </a:ln>
              <a:effectLst>
                <a:outerShdw blurRad="40000" dist="20000" dir="5400000" rotWithShape="0">
                  <a:srgbClr val="000000">
                    <a:alpha val="38000"/>
                  </a:srgbClr>
                </a:outerShdw>
              </a:effectLst>
            </c:spPr>
            <c:extLst>
              <c:ext xmlns:c16="http://schemas.microsoft.com/office/drawing/2014/chart" uri="{C3380CC4-5D6E-409C-BE32-E72D297353CC}">
                <c16:uniqueId val="{00000001-3355-443D-BE82-2B2A82A86816}"/>
              </c:ext>
            </c:extLst>
          </c:dPt>
          <c:dPt>
            <c:idx val="2"/>
            <c:invertIfNegative val="0"/>
            <c:bubble3D val="0"/>
            <c:extLst>
              <c:ext xmlns:c16="http://schemas.microsoft.com/office/drawing/2014/chart" uri="{C3380CC4-5D6E-409C-BE32-E72D297353CC}">
                <c16:uniqueId val="{00000002-3355-443D-BE82-2B2A82A86816}"/>
              </c:ext>
            </c:extLst>
          </c:dPt>
          <c:dPt>
            <c:idx val="4"/>
            <c:invertIfNegative val="0"/>
            <c:bubble3D val="0"/>
            <c:extLst>
              <c:ext xmlns:c16="http://schemas.microsoft.com/office/drawing/2014/chart" uri="{C3380CC4-5D6E-409C-BE32-E72D297353CC}">
                <c16:uniqueId val="{00000003-3355-443D-BE82-2B2A82A86816}"/>
              </c:ext>
            </c:extLst>
          </c:dPt>
          <c:dLbls>
            <c:dLbl>
              <c:idx val="0"/>
              <c:layout>
                <c:manualLayout>
                  <c:x val="3.078123758447996E-2"/>
                  <c:y val="-0.3950895967563649"/>
                </c:manualLayout>
              </c:layout>
              <c:spPr/>
              <c:txPr>
                <a:bodyPr/>
                <a:lstStyle/>
                <a:p>
                  <a:pPr>
                    <a:defRPr sz="1803"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355-443D-BE82-2B2A82A86816}"/>
                </c:ext>
              </c:extLst>
            </c:dLbl>
            <c:dLbl>
              <c:idx val="1"/>
              <c:layout>
                <c:manualLayout>
                  <c:x val="4.2225246825397689E-2"/>
                  <c:y val="-0.24871880581791495"/>
                </c:manualLayout>
              </c:layout>
              <c:tx>
                <c:rich>
                  <a:bodyPr/>
                  <a:lstStyle/>
                  <a:p>
                    <a:pPr>
                      <a:defRPr sz="1803" b="1">
                        <a:solidFill>
                          <a:srgbClr val="C00000"/>
                        </a:solidFill>
                        <a:latin typeface="+mj-lt"/>
                        <a:cs typeface=" Abdoullah Ashgar EL-kharef" pitchFamily="2" charset="-78"/>
                      </a:defRPr>
                    </a:pPr>
                    <a:fld id="{6147A213-E710-4FD4-ACAC-A97DADF7A615}" type="VALUE">
                      <a:rPr lang="en-US" sz="2400">
                        <a:solidFill>
                          <a:srgbClr val="002060"/>
                        </a:solidFill>
                      </a:rPr>
                      <a:pPr>
                        <a:defRPr sz="1803" b="1">
                          <a:solidFill>
                            <a:srgbClr val="C00000"/>
                          </a:solidFill>
                          <a:latin typeface="+mj-lt"/>
                          <a:cs typeface=" Abdoullah Ashgar EL-kharef" pitchFamily="2" charset="-78"/>
                        </a:defRPr>
                      </a:pPr>
                      <a:t>[القيمة]</a:t>
                    </a:fld>
                    <a:endParaRPr lang="ar-SA"/>
                  </a:p>
                </c:rich>
              </c:tx>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355-443D-BE82-2B2A82A86816}"/>
                </c:ext>
              </c:extLst>
            </c:dLbl>
            <c:dLbl>
              <c:idx val="2"/>
              <c:layout>
                <c:manualLayout>
                  <c:x val="8.9764538468835968E-3"/>
                  <c:y val="-0.11460845752154442"/>
                </c:manualLayout>
              </c:layout>
              <c:spPr/>
              <c:txPr>
                <a:bodyPr/>
                <a:lstStyle/>
                <a:p>
                  <a:pPr>
                    <a:defRPr sz="1803"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55-443D-BE82-2B2A82A86816}"/>
                </c:ext>
              </c:extLst>
            </c:dLbl>
            <c:dLbl>
              <c:idx val="3"/>
              <c:layout>
                <c:manualLayout>
                  <c:x val="1.4396444202835562E-2"/>
                  <c:y val="-0.21606015370652415"/>
                </c:manualLayout>
              </c:layout>
              <c:spPr/>
              <c:txPr>
                <a:bodyPr/>
                <a:lstStyle/>
                <a:p>
                  <a:pPr>
                    <a:defRPr sz="1803"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355-443D-BE82-2B2A82A86816}"/>
                </c:ext>
              </c:extLst>
            </c:dLbl>
            <c:dLbl>
              <c:idx val="4"/>
              <c:layout>
                <c:manualLayout>
                  <c:x val="1.1504808844336377E-2"/>
                  <c:y val="-0.30888538455848913"/>
                </c:manualLayout>
              </c:layout>
              <c:spPr/>
              <c:txPr>
                <a:bodyPr/>
                <a:lstStyle/>
                <a:p>
                  <a:pPr>
                    <a:defRPr sz="1803"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355-443D-BE82-2B2A82A86816}"/>
                </c:ext>
              </c:extLst>
            </c:dLbl>
            <c:dLbl>
              <c:idx val="5"/>
              <c:layout>
                <c:manualLayout>
                  <c:x val="6.5459869696031531E-3"/>
                  <c:y val="-0.16133913550194084"/>
                </c:manualLayout>
              </c:layout>
              <c:spPr/>
              <c:txPr>
                <a:bodyPr/>
                <a:lstStyle/>
                <a:p>
                  <a:pPr>
                    <a:defRPr sz="1803"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15:layout>
                    <c:manualLayout>
                      <c:w val="0.11813378494014037"/>
                      <c:h val="8.2633908850813467E-2"/>
                    </c:manualLayout>
                  </c15:layout>
                </c:ext>
                <c:ext xmlns:c16="http://schemas.microsoft.com/office/drawing/2014/chart" uri="{C3380CC4-5D6E-409C-BE32-E72D297353CC}">
                  <c16:uniqueId val="{00000005-3355-443D-BE82-2B2A82A86816}"/>
                </c:ext>
              </c:extLst>
            </c:dLbl>
            <c:dLbl>
              <c:idx val="6"/>
              <c:layout>
                <c:manualLayout>
                  <c:x val="9.1363257631606257E-3"/>
                  <c:y val="-0.38727501566097083"/>
                </c:manualLayout>
              </c:layout>
              <c:spPr/>
              <c:txPr>
                <a:bodyPr/>
                <a:lstStyle/>
                <a:p>
                  <a:pPr>
                    <a:defRPr sz="1803"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355-443D-BE82-2B2A82A86816}"/>
                </c:ext>
              </c:extLst>
            </c:dLbl>
            <c:dLbl>
              <c:idx val="7"/>
              <c:layout>
                <c:manualLayout>
                  <c:x val="1.0113633347614913E-2"/>
                  <c:y val="-0.34187280966540329"/>
                </c:manualLayout>
              </c:layout>
              <c:spPr/>
              <c:txPr>
                <a:bodyPr/>
                <a:lstStyle/>
                <a:p>
                  <a:pPr>
                    <a:defRPr sz="1803"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355-443D-BE82-2B2A82A86816}"/>
                </c:ext>
              </c:extLst>
            </c:dLbl>
            <c:dLbl>
              <c:idx val="8"/>
              <c:layout>
                <c:manualLayout>
                  <c:x val="1.6555518108874524E-3"/>
                  <c:y val="-0.39996007014982166"/>
                </c:manualLayout>
              </c:layout>
              <c:spPr/>
              <c:txPr>
                <a:bodyPr/>
                <a:lstStyle/>
                <a:p>
                  <a:pPr>
                    <a:defRPr sz="1803"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3355-443D-BE82-2B2A82A86816}"/>
                </c:ext>
              </c:extLst>
            </c:dLbl>
            <c:dLbl>
              <c:idx val="9"/>
              <c:layout>
                <c:manualLayout>
                  <c:x val="8.359273990210166E-3"/>
                  <c:y val="-0.31508904125031001"/>
                </c:manualLayout>
              </c:layout>
              <c:spPr/>
              <c:txPr>
                <a:bodyPr/>
                <a:lstStyle/>
                <a:p>
                  <a:pPr>
                    <a:defRPr sz="1803"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355-443D-BE82-2B2A82A86816}"/>
                </c:ext>
              </c:extLst>
            </c:dLbl>
            <c:spPr>
              <a:noFill/>
              <a:ln w="25425">
                <a:noFill/>
              </a:ln>
            </c:spPr>
            <c:txPr>
              <a:bodyPr/>
              <a:lstStyle/>
              <a:p>
                <a:pPr>
                  <a:defRPr sz="1803" b="1">
                    <a:solidFill>
                      <a:srgbClr val="C00000"/>
                    </a:solidFill>
                    <a:latin typeface="+mj-lt"/>
                    <a:cs typeface=" Abdoullah Ashgar EL-kharef" pitchFamily="2" charset="-78"/>
                  </a:defRPr>
                </a:pPr>
                <a:endParaRPr lang="ar-SA"/>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ورقة1!$A$2:$A$3</c:f>
              <c:numCache>
                <c:formatCode>General</c:formatCode>
                <c:ptCount val="2"/>
                <c:pt idx="0">
                  <c:v>2023</c:v>
                </c:pt>
                <c:pt idx="1">
                  <c:v>2024</c:v>
                </c:pt>
              </c:numCache>
            </c:numRef>
          </c:cat>
          <c:val>
            <c:numRef>
              <c:f>ورقة1!$B$2:$B$3</c:f>
              <c:numCache>
                <c:formatCode>General</c:formatCode>
                <c:ptCount val="2"/>
                <c:pt idx="0">
                  <c:v>1964198</c:v>
                </c:pt>
                <c:pt idx="1">
                  <c:v>947489</c:v>
                </c:pt>
              </c:numCache>
            </c:numRef>
          </c:val>
          <c:extLst>
            <c:ext xmlns:c16="http://schemas.microsoft.com/office/drawing/2014/chart" uri="{C3380CC4-5D6E-409C-BE32-E72D297353CC}">
              <c16:uniqueId val="{0000000A-3355-443D-BE82-2B2A82A86816}"/>
            </c:ext>
          </c:extLst>
        </c:ser>
        <c:dLbls>
          <c:showLegendKey val="0"/>
          <c:showVal val="0"/>
          <c:showCatName val="0"/>
          <c:showSerName val="0"/>
          <c:showPercent val="0"/>
          <c:showBubbleSize val="0"/>
        </c:dLbls>
        <c:gapWidth val="150"/>
        <c:shape val="box"/>
        <c:axId val="202680280"/>
        <c:axId val="1"/>
        <c:axId val="0"/>
      </c:bar3DChart>
      <c:catAx>
        <c:axId val="202680280"/>
        <c:scaling>
          <c:orientation val="minMax"/>
        </c:scaling>
        <c:delete val="0"/>
        <c:axPos val="b"/>
        <c:numFmt formatCode="General" sourceLinked="1"/>
        <c:majorTickMark val="out"/>
        <c:minorTickMark val="none"/>
        <c:tickLblPos val="nextTo"/>
        <c:txPr>
          <a:bodyPr/>
          <a:lstStyle/>
          <a:p>
            <a:pPr>
              <a:defRPr sz="2800">
                <a:solidFill>
                  <a:srgbClr val="002060"/>
                </a:solidFill>
                <a:cs typeface="Sultan bold" pitchFamily="2" charset="-78"/>
              </a:defRPr>
            </a:pPr>
            <a:endParaRPr lang="ar-SA"/>
          </a:p>
        </c:txPr>
        <c:crossAx val="1"/>
        <c:crosses val="autoZero"/>
        <c:auto val="1"/>
        <c:lblAlgn val="ctr"/>
        <c:lblOffset val="100"/>
        <c:noMultiLvlLbl val="0"/>
      </c:catAx>
      <c:valAx>
        <c:axId val="1"/>
        <c:scaling>
          <c:orientation val="minMax"/>
        </c:scaling>
        <c:delete val="1"/>
        <c:axPos val="l"/>
        <c:numFmt formatCode="General" sourceLinked="1"/>
        <c:majorTickMark val="out"/>
        <c:minorTickMark val="none"/>
        <c:tickLblPos val="nextTo"/>
        <c:crossAx val="202680280"/>
        <c:crosses val="autoZero"/>
        <c:crossBetween val="between"/>
      </c:valAx>
      <c:spPr>
        <a:noFill/>
        <a:ln w="25425">
          <a:noFill/>
        </a:ln>
      </c:spPr>
    </c:plotArea>
    <c:plotVisOnly val="1"/>
    <c:dispBlanksAs val="gap"/>
    <c:showDLblsOverMax val="0"/>
  </c:chart>
  <c:spPr>
    <a:ln>
      <a:solidFill>
        <a:srgbClr val="C0504D">
          <a:lumMod val="75000"/>
        </a:srgbClr>
      </a:solidFill>
    </a:ln>
  </c:spPr>
  <c:txPr>
    <a:bodyPr/>
    <a:lstStyle/>
    <a:p>
      <a:pPr>
        <a:defRPr sz="1787"/>
      </a:pPr>
      <a:endParaRPr lang="ar-SA"/>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0A2478-B322-42BE-A9D0-E550CAC0550A}" type="doc">
      <dgm:prSet loTypeId="urn:microsoft.com/office/officeart/2005/8/layout/vList5" loCatId="list" qsTypeId="urn:microsoft.com/office/officeart/2005/8/quickstyle/simple1" qsCatId="simple" csTypeId="urn:microsoft.com/office/officeart/2005/8/colors/accent1_2" csCatId="accent1" phldr="1"/>
      <dgm:spPr/>
      <dgm:t>
        <a:bodyPr/>
        <a:lstStyle/>
        <a:p>
          <a:pPr rtl="1"/>
          <a:endParaRPr lang="ar-SA"/>
        </a:p>
      </dgm:t>
    </dgm:pt>
    <dgm:pt modelId="{19765C42-5A0F-45E8-B7CF-789E9C14E3C0}">
      <dgm:prSet phldrT="[نص]" custT="1"/>
      <dgm:spPr>
        <a:xfrm>
          <a:off x="0" y="0"/>
          <a:ext cx="4505285" cy="721211"/>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indent="0" algn="r" rtl="1">
            <a:lnSpc>
              <a:spcPct val="100000"/>
            </a:lnSpc>
            <a:spcBef>
              <a:spcPts val="0"/>
            </a:spcBef>
            <a:spcAft>
              <a:spcPts val="0"/>
            </a:spcAft>
          </a:pPr>
          <a:r>
            <a:rPr lang="ar-SA" sz="1800" dirty="0">
              <a:solidFill>
                <a:sysClr val="window" lastClr="FFFFFF"/>
              </a:solidFill>
              <a:latin typeface="Calibri"/>
              <a:ea typeface="+mn-ea"/>
              <a:cs typeface="Sultan normal" pitchFamily="2" charset="-78"/>
            </a:rPr>
            <a:t>الإسهام الفاعل والرائد في تقديم برامج العمل الخيري ونشر </a:t>
          </a:r>
          <a:r>
            <a:rPr lang="ar-SA" sz="1800" dirty="0" smtClean="0">
              <a:solidFill>
                <a:sysClr val="window" lastClr="FFFFFF"/>
              </a:solidFill>
              <a:latin typeface="Calibri"/>
              <a:ea typeface="+mn-ea"/>
              <a:cs typeface="Sultan normal" pitchFamily="2" charset="-78"/>
            </a:rPr>
            <a:t>ثقافته</a:t>
          </a:r>
          <a:endParaRPr lang="ar-SA" sz="1800" dirty="0">
            <a:solidFill>
              <a:sysClr val="window" lastClr="FFFFFF"/>
            </a:solidFill>
            <a:latin typeface="Calibri"/>
            <a:ea typeface="+mn-ea"/>
            <a:cs typeface="Sultan normal" pitchFamily="2" charset="-78"/>
          </a:endParaRPr>
        </a:p>
      </dgm:t>
    </dgm:pt>
    <dgm:pt modelId="{FC20300D-3F49-4747-92A4-6414E84DF1F5}" type="parTrans" cxnId="{798F728A-C171-460D-BEF7-238AABC90618}">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3D7583D9-F32B-44BB-9E1B-617DAEA95EA1}" type="sibTrans" cxnId="{798F728A-C171-460D-BEF7-238AABC90618}">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D2F325BA-1D5C-4213-8277-26D7993C6FAA}">
      <dgm:prSet phldrT="[نص]" custT="1"/>
      <dgm:spPr>
        <a:xfrm rot="5400000">
          <a:off x="4771326" y="-234032"/>
          <a:ext cx="658582" cy="1190375"/>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marL="0" indent="0" algn="r" rtl="1">
            <a:lnSpc>
              <a:spcPct val="100000"/>
            </a:lnSpc>
            <a:spcBef>
              <a:spcPts val="0"/>
            </a:spcBef>
            <a:spcAft>
              <a:spcPts val="0"/>
            </a:spcAft>
          </a:pPr>
          <a:r>
            <a:rPr lang="ar-SA" sz="2400" dirty="0">
              <a:solidFill>
                <a:srgbClr val="C00000"/>
              </a:solidFill>
              <a:latin typeface="GE Elegant Bold" pitchFamily="18" charset="-78"/>
              <a:ea typeface="GE Elegant Bold" pitchFamily="18" charset="-78"/>
              <a:cs typeface="(AH) Manal Black" pitchFamily="2" charset="-78"/>
            </a:rPr>
            <a:t>رؤيتنا</a:t>
          </a:r>
        </a:p>
      </dgm:t>
    </dgm:pt>
    <dgm:pt modelId="{0159DC9A-0282-4835-B04F-FA6F08D9536A}" type="parTrans" cxnId="{3B48C843-B93A-4B9B-B702-7E1029752F5C}">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06090666-5259-4C69-9CD9-846177046327}" type="sibTrans" cxnId="{3B48C843-B93A-4B9B-B702-7E1029752F5C}">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065E721D-3BF9-4E5A-B37D-8998AC9DC05F}">
      <dgm:prSet phldrT="[نص]" custT="1"/>
      <dgm:spPr>
        <a:xfrm>
          <a:off x="144" y="934382"/>
          <a:ext cx="4504448" cy="851974"/>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indent="0" algn="r" rtl="1">
            <a:lnSpc>
              <a:spcPct val="100000"/>
            </a:lnSpc>
            <a:spcBef>
              <a:spcPts val="0"/>
            </a:spcBef>
            <a:spcAft>
              <a:spcPts val="0"/>
            </a:spcAft>
          </a:pPr>
          <a:r>
            <a:rPr lang="ar-SA" sz="1800" dirty="0">
              <a:solidFill>
                <a:sysClr val="window" lastClr="FFFFFF"/>
              </a:solidFill>
              <a:latin typeface="Calibri"/>
              <a:ea typeface="+mn-ea"/>
              <a:cs typeface="Sultan normal" pitchFamily="2" charset="-78"/>
            </a:rPr>
            <a:t>تقديم المساعدات بشتى أنواعها لأهالي </a:t>
          </a:r>
          <a:r>
            <a:rPr lang="ar-SA" sz="1800" dirty="0" smtClean="0">
              <a:solidFill>
                <a:sysClr val="window" lastClr="FFFFFF"/>
              </a:solidFill>
              <a:latin typeface="Calibri"/>
              <a:ea typeface="+mn-ea"/>
              <a:cs typeface="Sultan normal" pitchFamily="2" charset="-78"/>
            </a:rPr>
            <a:t>محافظة </a:t>
          </a:r>
          <a:r>
            <a:rPr lang="ar-SA" sz="1800" dirty="0" err="1" smtClean="0">
              <a:solidFill>
                <a:sysClr val="window" lastClr="FFFFFF"/>
              </a:solidFill>
              <a:latin typeface="Calibri"/>
              <a:ea typeface="+mn-ea"/>
              <a:cs typeface="Sultan normal" pitchFamily="2" charset="-78"/>
            </a:rPr>
            <a:t>أبانات</a:t>
          </a:r>
          <a:r>
            <a:rPr lang="ar-SA" sz="1800" dirty="0" smtClean="0">
              <a:solidFill>
                <a:sysClr val="window" lastClr="FFFFFF"/>
              </a:solidFill>
              <a:latin typeface="Calibri"/>
              <a:ea typeface="+mn-ea"/>
              <a:cs typeface="Sultan normal" pitchFamily="2" charset="-78"/>
            </a:rPr>
            <a:t> ضليع رشيد والفروع التابعة للجمعية بالمراكز الأخرى ونشر </a:t>
          </a:r>
          <a:r>
            <a:rPr lang="ar-SA" sz="1800" dirty="0">
              <a:solidFill>
                <a:sysClr val="window" lastClr="FFFFFF"/>
              </a:solidFill>
              <a:latin typeface="Calibri"/>
              <a:ea typeface="+mn-ea"/>
              <a:cs typeface="Sultan normal" pitchFamily="2" charset="-78"/>
            </a:rPr>
            <a:t>ثقافة التكافل الاجتماعي.</a:t>
          </a:r>
        </a:p>
      </dgm:t>
    </dgm:pt>
    <dgm:pt modelId="{9C66337B-BDB6-4056-87A5-9125064996F1}" type="parTrans" cxnId="{706FB8C5-AD18-4C20-A7E7-9F8C879CEFA8}">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59AD78EA-0424-48FB-8CD5-70F9C2189210}" type="sibTrans" cxnId="{706FB8C5-AD18-4C20-A7E7-9F8C879CEFA8}">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126E5B55-7D46-490D-9795-A5CE547DDF5D}">
      <dgm:prSet phldrT="[نص]" custT="1"/>
      <dgm:spPr>
        <a:xfrm rot="5400000">
          <a:off x="4707906" y="764965"/>
          <a:ext cx="784181" cy="1190809"/>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marL="0" indent="0" algn="r" rtl="1">
            <a:lnSpc>
              <a:spcPct val="100000"/>
            </a:lnSpc>
            <a:spcBef>
              <a:spcPts val="0"/>
            </a:spcBef>
            <a:spcAft>
              <a:spcPts val="0"/>
            </a:spcAft>
          </a:pPr>
          <a:r>
            <a:rPr lang="ar-SA" sz="2400" dirty="0">
              <a:solidFill>
                <a:srgbClr val="C00000"/>
              </a:solidFill>
              <a:latin typeface="GE Elegant Bold" pitchFamily="18" charset="-78"/>
              <a:ea typeface="GE Elegant Bold" pitchFamily="18" charset="-78"/>
              <a:cs typeface="(AH) Manal Black" pitchFamily="2" charset="-78"/>
            </a:rPr>
            <a:t>رسالتنا</a:t>
          </a:r>
        </a:p>
      </dgm:t>
    </dgm:pt>
    <dgm:pt modelId="{740612A9-01B9-4B6A-A1F5-5616530B50A4}" type="parTrans" cxnId="{8D6A9034-E7AA-4FA6-A1FF-A04205AAEB6A}">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F26B5AC6-6131-419A-80E1-36FFEF8367E0}" type="sibTrans" cxnId="{8D6A9034-E7AA-4FA6-A1FF-A04205AAEB6A}">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DE400FF2-EFEA-4C43-BFC4-877C494FD426}">
      <dgm:prSet phldrT="[نص]" custT="1"/>
      <dgm:spPr>
        <a:xfrm>
          <a:off x="144" y="1998978"/>
          <a:ext cx="4615019" cy="2743922"/>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marL="0" indent="0" algn="r" rtl="1">
            <a:lnSpc>
              <a:spcPct val="100000"/>
            </a:lnSpc>
            <a:spcBef>
              <a:spcPts val="0"/>
            </a:spcBef>
            <a:spcAft>
              <a:spcPts val="0"/>
            </a:spcAft>
          </a:pPr>
          <a:endParaRPr lang="ar-SA" sz="1400" dirty="0">
            <a:solidFill>
              <a:sysClr val="window" lastClr="FFFFFF"/>
            </a:solidFill>
            <a:latin typeface="Calibri"/>
            <a:ea typeface="+mn-ea"/>
            <a:cs typeface="Sultan normal" pitchFamily="2" charset="-78"/>
          </a:endParaRPr>
        </a:p>
        <a:p>
          <a:pPr rtl="1"/>
          <a:r>
            <a:rPr lang="ar-SA" sz="1800" dirty="0" smtClean="0">
              <a:solidFill>
                <a:sysClr val="window" lastClr="FFFFFF"/>
              </a:solidFill>
              <a:latin typeface="Calibri"/>
              <a:ea typeface="+mn-ea"/>
              <a:cs typeface="Sultan normal" pitchFamily="2" charset="-78"/>
            </a:rPr>
            <a:t>1.تقديم المساعدات المالية والعينية للأسر المستحقة</a:t>
          </a:r>
        </a:p>
        <a:p>
          <a:pPr rtl="1"/>
          <a:r>
            <a:rPr lang="ar-SA" sz="1800" dirty="0" smtClean="0">
              <a:solidFill>
                <a:sysClr val="window" lastClr="FFFFFF"/>
              </a:solidFill>
              <a:latin typeface="Calibri"/>
              <a:ea typeface="+mn-ea"/>
              <a:cs typeface="Sultan normal" pitchFamily="2" charset="-78"/>
            </a:rPr>
            <a:t>2.القيام ببعض المشروعات الخيرية </a:t>
          </a:r>
          <a:r>
            <a:rPr lang="ar-SA" sz="1600" dirty="0" smtClean="0">
              <a:solidFill>
                <a:sysClr val="window" lastClr="FFFFFF"/>
              </a:solidFill>
              <a:latin typeface="Calibri"/>
              <a:ea typeface="+mn-ea"/>
              <a:cs typeface="Sultan normal" pitchFamily="2" charset="-78"/>
            </a:rPr>
            <a:t>كمعونة الشتاء وفرحة العيد</a:t>
          </a:r>
        </a:p>
        <a:p>
          <a:pPr rtl="1"/>
          <a:r>
            <a:rPr lang="ar-SA" sz="1800" dirty="0" smtClean="0">
              <a:solidFill>
                <a:sysClr val="window" lastClr="FFFFFF"/>
              </a:solidFill>
              <a:latin typeface="Calibri"/>
              <a:ea typeface="+mn-ea"/>
              <a:cs typeface="Sultan normal" pitchFamily="2" charset="-78"/>
            </a:rPr>
            <a:t>3.مساعدة من يتعرضون للكوارث </a:t>
          </a:r>
          <a:r>
            <a:rPr lang="ar-SA" sz="1600" dirty="0" smtClean="0">
              <a:solidFill>
                <a:sysClr val="window" lastClr="FFFFFF"/>
              </a:solidFill>
              <a:latin typeface="Calibri"/>
              <a:ea typeface="+mn-ea"/>
              <a:cs typeface="Sultan normal" pitchFamily="2" charset="-78"/>
            </a:rPr>
            <a:t>كحادث حريق أو تهدم بيوت</a:t>
          </a:r>
        </a:p>
        <a:p>
          <a:pPr rtl="1"/>
          <a:r>
            <a:rPr lang="ar-SA" sz="1800" dirty="0" smtClean="0">
              <a:solidFill>
                <a:sysClr val="window" lastClr="FFFFFF"/>
              </a:solidFill>
              <a:latin typeface="Calibri"/>
              <a:ea typeface="+mn-ea"/>
              <a:cs typeface="Sultan normal" pitchFamily="2" charset="-78"/>
            </a:rPr>
            <a:t>4.المساعدة في رفع المستوى </a:t>
          </a:r>
          <a:r>
            <a:rPr lang="ar-SA" sz="1600" dirty="0" smtClean="0">
              <a:solidFill>
                <a:sysClr val="window" lastClr="FFFFFF"/>
              </a:solidFill>
              <a:latin typeface="Calibri"/>
              <a:ea typeface="+mn-ea"/>
              <a:cs typeface="Sultan normal" pitchFamily="2" charset="-78"/>
            </a:rPr>
            <a:t>الصحي والثقافي والتعليمي والاجتماعي</a:t>
          </a:r>
        </a:p>
        <a:p>
          <a:pPr rtl="1"/>
          <a:r>
            <a:rPr lang="ar-SA" sz="1800" dirty="0" smtClean="0">
              <a:solidFill>
                <a:sysClr val="window" lastClr="FFFFFF"/>
              </a:solidFill>
              <a:latin typeface="Calibri"/>
              <a:ea typeface="+mn-ea"/>
              <a:cs typeface="Sultan normal" pitchFamily="2" charset="-78"/>
            </a:rPr>
            <a:t>5.إنشاء المشروعات التي من أهدافها العناية بالطفولة والأمومة</a:t>
          </a:r>
        </a:p>
        <a:p>
          <a:pPr rtl="1"/>
          <a:r>
            <a:rPr lang="ar-SA" sz="1800" dirty="0" smtClean="0">
              <a:solidFill>
                <a:sysClr val="window" lastClr="FFFFFF"/>
              </a:solidFill>
              <a:latin typeface="Calibri"/>
              <a:ea typeface="+mn-ea"/>
              <a:cs typeface="Sultan normal" pitchFamily="2" charset="-78"/>
            </a:rPr>
            <a:t>6.تقديم الإعانات اللازمة كإعانة الزواج وتحسين المساكن</a:t>
          </a:r>
        </a:p>
        <a:p>
          <a:pPr marL="0" indent="0" algn="r" rtl="1">
            <a:lnSpc>
              <a:spcPct val="100000"/>
            </a:lnSpc>
            <a:spcBef>
              <a:spcPts val="0"/>
            </a:spcBef>
            <a:spcAft>
              <a:spcPts val="0"/>
            </a:spcAft>
          </a:pPr>
          <a:endParaRPr lang="ar-SA" sz="1400" dirty="0">
            <a:solidFill>
              <a:sysClr val="window" lastClr="FFFFFF"/>
            </a:solidFill>
            <a:latin typeface="Calibri"/>
            <a:ea typeface="+mn-ea"/>
            <a:cs typeface="Sultan normal" pitchFamily="2" charset="-78"/>
          </a:endParaRPr>
        </a:p>
      </dgm:t>
    </dgm:pt>
    <dgm:pt modelId="{4EF4680D-CF79-437A-A175-A9926B560B3C}" type="parTrans" cxnId="{34D9B39F-3320-4135-8A06-DF18DEA05D79}">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A376EF51-D3F0-41D3-BBE8-8C26342501F3}" type="sibTrans" cxnId="{34D9B39F-3320-4135-8A06-DF18DEA05D79}">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18711A1E-D8B0-4540-A85B-9962116F8547}">
      <dgm:prSet phldrT="[نص]" custT="1"/>
      <dgm:spPr>
        <a:xfrm rot="5400000">
          <a:off x="4650157" y="2830655"/>
          <a:ext cx="1010581" cy="1080567"/>
        </a:xfr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gm:spPr>
      <dgm:t>
        <a:bodyPr/>
        <a:lstStyle/>
        <a:p>
          <a:pPr marL="0" indent="0" algn="r" rtl="1">
            <a:lnSpc>
              <a:spcPct val="100000"/>
            </a:lnSpc>
            <a:spcBef>
              <a:spcPts val="0"/>
            </a:spcBef>
            <a:spcAft>
              <a:spcPts val="0"/>
            </a:spcAft>
          </a:pPr>
          <a:r>
            <a:rPr lang="ar-SA" sz="2000" dirty="0">
              <a:solidFill>
                <a:srgbClr val="C00000"/>
              </a:solidFill>
              <a:latin typeface="GE Elegant Bold" pitchFamily="18" charset="-78"/>
              <a:ea typeface="GE Elegant Bold" pitchFamily="18" charset="-78"/>
              <a:cs typeface="(AH) Manal Black" pitchFamily="2" charset="-78"/>
            </a:rPr>
            <a:t>أهدافنا</a:t>
          </a:r>
        </a:p>
      </dgm:t>
    </dgm:pt>
    <dgm:pt modelId="{CCF4BB0D-C048-425B-82CC-141FA1DB4925}" type="parTrans" cxnId="{5BED2C21-73E2-4145-9A19-12ADCA69D393}">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3486D74D-20D8-44E4-9F6B-EE778FFD61B9}" type="sibTrans" cxnId="{5BED2C21-73E2-4145-9A19-12ADCA69D393}">
      <dgm:prSet/>
      <dgm:spPr/>
      <dgm:t>
        <a:bodyPr/>
        <a:lstStyle/>
        <a:p>
          <a:pPr marL="0" indent="0" algn="r" rtl="1">
            <a:lnSpc>
              <a:spcPct val="100000"/>
            </a:lnSpc>
            <a:spcBef>
              <a:spcPts val="0"/>
            </a:spcBef>
            <a:spcAft>
              <a:spcPts val="0"/>
            </a:spcAft>
          </a:pPr>
          <a:endParaRPr lang="ar-SA" sz="3200">
            <a:cs typeface="Sultan normal" pitchFamily="2" charset="-78"/>
          </a:endParaRPr>
        </a:p>
      </dgm:t>
    </dgm:pt>
    <dgm:pt modelId="{0AB477E4-F311-4073-AB85-23899BC9FF3D}" type="pres">
      <dgm:prSet presAssocID="{BA0A2478-B322-42BE-A9D0-E550CAC0550A}" presName="Name0" presStyleCnt="0">
        <dgm:presLayoutVars>
          <dgm:dir/>
          <dgm:animLvl val="lvl"/>
          <dgm:resizeHandles val="exact"/>
        </dgm:presLayoutVars>
      </dgm:prSet>
      <dgm:spPr/>
      <dgm:t>
        <a:bodyPr/>
        <a:lstStyle/>
        <a:p>
          <a:pPr rtl="1"/>
          <a:endParaRPr lang="ar-SA"/>
        </a:p>
      </dgm:t>
    </dgm:pt>
    <dgm:pt modelId="{9931649E-E521-4E6E-8D7E-352BFF713DD6}" type="pres">
      <dgm:prSet presAssocID="{19765C42-5A0F-45E8-B7CF-789E9C14E3C0}" presName="linNode" presStyleCnt="0"/>
      <dgm:spPr/>
    </dgm:pt>
    <dgm:pt modelId="{C47326CE-76F7-4930-9D86-9E51CCF92927}" type="pres">
      <dgm:prSet presAssocID="{19765C42-5A0F-45E8-B7CF-789E9C14E3C0}" presName="parentText" presStyleLbl="node1" presStyleIdx="0" presStyleCnt="3" custScaleX="1567840" custScaleY="16960" custLinFactNeighborX="-98" custLinFactNeighborY="-2439">
        <dgm:presLayoutVars>
          <dgm:chMax val="1"/>
          <dgm:bulletEnabled val="1"/>
        </dgm:presLayoutVars>
      </dgm:prSet>
      <dgm:spPr>
        <a:prstGeom prst="roundRect">
          <a:avLst/>
        </a:prstGeom>
      </dgm:spPr>
      <dgm:t>
        <a:bodyPr/>
        <a:lstStyle/>
        <a:p>
          <a:pPr rtl="1"/>
          <a:endParaRPr lang="ar-SA"/>
        </a:p>
      </dgm:t>
    </dgm:pt>
    <dgm:pt modelId="{50D5E7B7-05DE-4A42-AE4C-0E6E20213864}" type="pres">
      <dgm:prSet presAssocID="{19765C42-5A0F-45E8-B7CF-789E9C14E3C0}" presName="descendantText" presStyleLbl="alignAccFollowNode1" presStyleIdx="0" presStyleCnt="3" custScaleX="233016" custScaleY="19359" custLinFactNeighborX="7034" custLinFactNeighborY="-2766">
        <dgm:presLayoutVars>
          <dgm:bulletEnabled val="1"/>
        </dgm:presLayoutVars>
      </dgm:prSet>
      <dgm:spPr>
        <a:prstGeom prst="round2SameRect">
          <a:avLst/>
        </a:prstGeom>
      </dgm:spPr>
      <dgm:t>
        <a:bodyPr/>
        <a:lstStyle/>
        <a:p>
          <a:pPr rtl="1"/>
          <a:endParaRPr lang="ar-SA"/>
        </a:p>
      </dgm:t>
    </dgm:pt>
    <dgm:pt modelId="{FAFA9068-9517-4B55-9E7A-3BF56046812F}" type="pres">
      <dgm:prSet presAssocID="{3D7583D9-F32B-44BB-9E1B-617DAEA95EA1}" presName="sp" presStyleCnt="0"/>
      <dgm:spPr/>
    </dgm:pt>
    <dgm:pt modelId="{F12B4FF0-8941-44E2-AADF-0F648BA51BDC}" type="pres">
      <dgm:prSet presAssocID="{065E721D-3BF9-4E5A-B37D-8998AC9DC05F}" presName="linNode" presStyleCnt="0"/>
      <dgm:spPr/>
    </dgm:pt>
    <dgm:pt modelId="{6EF78D2A-8B52-4A03-B2E2-069EC00CC85F}" type="pres">
      <dgm:prSet presAssocID="{065E721D-3BF9-4E5A-B37D-8998AC9DC05F}" presName="parentText" presStyleLbl="node1" presStyleIdx="1" presStyleCnt="3" custScaleX="672476" custScaleY="20035">
        <dgm:presLayoutVars>
          <dgm:chMax val="1"/>
          <dgm:bulletEnabled val="1"/>
        </dgm:presLayoutVars>
      </dgm:prSet>
      <dgm:spPr>
        <a:prstGeom prst="roundRect">
          <a:avLst/>
        </a:prstGeom>
      </dgm:spPr>
      <dgm:t>
        <a:bodyPr/>
        <a:lstStyle/>
        <a:p>
          <a:pPr rtl="1"/>
          <a:endParaRPr lang="ar-SA"/>
        </a:p>
      </dgm:t>
    </dgm:pt>
    <dgm:pt modelId="{5AEFBD26-281D-444C-B876-568727BCE92D}" type="pres">
      <dgm:prSet presAssocID="{065E721D-3BF9-4E5A-B37D-8998AC9DC05F}" presName="descendantText" presStyleLbl="alignAccFollowNode1" presStyleIdx="1" presStyleCnt="3" custScaleY="23051">
        <dgm:presLayoutVars>
          <dgm:bulletEnabled val="1"/>
        </dgm:presLayoutVars>
      </dgm:prSet>
      <dgm:spPr>
        <a:prstGeom prst="round2SameRect">
          <a:avLst/>
        </a:prstGeom>
      </dgm:spPr>
      <dgm:t>
        <a:bodyPr/>
        <a:lstStyle/>
        <a:p>
          <a:pPr rtl="1"/>
          <a:endParaRPr lang="ar-SA"/>
        </a:p>
      </dgm:t>
    </dgm:pt>
    <dgm:pt modelId="{13706E41-F8B9-4A7C-9AEF-FB7BB5EBDAB9}" type="pres">
      <dgm:prSet presAssocID="{59AD78EA-0424-48FB-8CD5-70F9C2189210}" presName="sp" presStyleCnt="0"/>
      <dgm:spPr/>
    </dgm:pt>
    <dgm:pt modelId="{4BF612B6-EC7F-49F2-94EE-1D1EC0A5E93C}" type="pres">
      <dgm:prSet presAssocID="{DE400FF2-EFEA-4C43-BFC4-877C494FD426}" presName="linNode" presStyleCnt="0"/>
      <dgm:spPr/>
    </dgm:pt>
    <dgm:pt modelId="{7B255137-D985-44DF-8819-3B2324FF55C5}" type="pres">
      <dgm:prSet presAssocID="{DE400FF2-EFEA-4C43-BFC4-877C494FD426}" presName="parentText" presStyleLbl="node1" presStyleIdx="2" presStyleCnt="3" custScaleX="1729568" custScaleY="38879">
        <dgm:presLayoutVars>
          <dgm:chMax val="1"/>
          <dgm:bulletEnabled val="1"/>
        </dgm:presLayoutVars>
      </dgm:prSet>
      <dgm:spPr>
        <a:prstGeom prst="roundRect">
          <a:avLst/>
        </a:prstGeom>
      </dgm:spPr>
      <dgm:t>
        <a:bodyPr/>
        <a:lstStyle/>
        <a:p>
          <a:pPr rtl="1"/>
          <a:endParaRPr lang="ar-SA"/>
        </a:p>
      </dgm:t>
    </dgm:pt>
    <dgm:pt modelId="{3ED7D2E1-6FC2-4AA4-866E-82CC99091881}" type="pres">
      <dgm:prSet presAssocID="{DE400FF2-EFEA-4C43-BFC4-877C494FD426}" presName="descendantText" presStyleLbl="alignAccFollowNode1" presStyleIdx="2" presStyleCnt="3" custScaleX="227792" custScaleY="23421">
        <dgm:presLayoutVars>
          <dgm:bulletEnabled val="1"/>
        </dgm:presLayoutVars>
      </dgm:prSet>
      <dgm:spPr>
        <a:prstGeom prst="round2SameRect">
          <a:avLst/>
        </a:prstGeom>
      </dgm:spPr>
      <dgm:t>
        <a:bodyPr/>
        <a:lstStyle/>
        <a:p>
          <a:pPr rtl="1"/>
          <a:endParaRPr lang="ar-SA"/>
        </a:p>
      </dgm:t>
    </dgm:pt>
  </dgm:ptLst>
  <dgm:cxnLst>
    <dgm:cxn modelId="{40A7F527-F149-44F4-ACC5-82B2F1A98DAC}" type="presOf" srcId="{DE400FF2-EFEA-4C43-BFC4-877C494FD426}" destId="{7B255137-D985-44DF-8819-3B2324FF55C5}" srcOrd="0" destOrd="0" presId="urn:microsoft.com/office/officeart/2005/8/layout/vList5"/>
    <dgm:cxn modelId="{8D6A9034-E7AA-4FA6-A1FF-A04205AAEB6A}" srcId="{065E721D-3BF9-4E5A-B37D-8998AC9DC05F}" destId="{126E5B55-7D46-490D-9795-A5CE547DDF5D}" srcOrd="0" destOrd="0" parTransId="{740612A9-01B9-4B6A-A1F5-5616530B50A4}" sibTransId="{F26B5AC6-6131-419A-80E1-36FFEF8367E0}"/>
    <dgm:cxn modelId="{85C9CCD4-1C1A-419C-AC29-600502801F9F}" type="presOf" srcId="{126E5B55-7D46-490D-9795-A5CE547DDF5D}" destId="{5AEFBD26-281D-444C-B876-568727BCE92D}" srcOrd="0" destOrd="0" presId="urn:microsoft.com/office/officeart/2005/8/layout/vList5"/>
    <dgm:cxn modelId="{7114546E-E7FB-4128-A348-C9A9C8D90E19}" type="presOf" srcId="{18711A1E-D8B0-4540-A85B-9962116F8547}" destId="{3ED7D2E1-6FC2-4AA4-866E-82CC99091881}" srcOrd="0" destOrd="0" presId="urn:microsoft.com/office/officeart/2005/8/layout/vList5"/>
    <dgm:cxn modelId="{706FB8C5-AD18-4C20-A7E7-9F8C879CEFA8}" srcId="{BA0A2478-B322-42BE-A9D0-E550CAC0550A}" destId="{065E721D-3BF9-4E5A-B37D-8998AC9DC05F}" srcOrd="1" destOrd="0" parTransId="{9C66337B-BDB6-4056-87A5-9125064996F1}" sibTransId="{59AD78EA-0424-48FB-8CD5-70F9C2189210}"/>
    <dgm:cxn modelId="{4B8F9965-AD7E-497C-9453-0C134C8A85A3}" type="presOf" srcId="{D2F325BA-1D5C-4213-8277-26D7993C6FAA}" destId="{50D5E7B7-05DE-4A42-AE4C-0E6E20213864}" srcOrd="0" destOrd="0" presId="urn:microsoft.com/office/officeart/2005/8/layout/vList5"/>
    <dgm:cxn modelId="{A84F70FA-AE11-4B21-97E1-E1F50B083843}" type="presOf" srcId="{19765C42-5A0F-45E8-B7CF-789E9C14E3C0}" destId="{C47326CE-76F7-4930-9D86-9E51CCF92927}" srcOrd="0" destOrd="0" presId="urn:microsoft.com/office/officeart/2005/8/layout/vList5"/>
    <dgm:cxn modelId="{798F728A-C171-460D-BEF7-238AABC90618}" srcId="{BA0A2478-B322-42BE-A9D0-E550CAC0550A}" destId="{19765C42-5A0F-45E8-B7CF-789E9C14E3C0}" srcOrd="0" destOrd="0" parTransId="{FC20300D-3F49-4747-92A4-6414E84DF1F5}" sibTransId="{3D7583D9-F32B-44BB-9E1B-617DAEA95EA1}"/>
    <dgm:cxn modelId="{5BED2C21-73E2-4145-9A19-12ADCA69D393}" srcId="{DE400FF2-EFEA-4C43-BFC4-877C494FD426}" destId="{18711A1E-D8B0-4540-A85B-9962116F8547}" srcOrd="0" destOrd="0" parTransId="{CCF4BB0D-C048-425B-82CC-141FA1DB4925}" sibTransId="{3486D74D-20D8-44E4-9F6B-EE778FFD61B9}"/>
    <dgm:cxn modelId="{34D9B39F-3320-4135-8A06-DF18DEA05D79}" srcId="{BA0A2478-B322-42BE-A9D0-E550CAC0550A}" destId="{DE400FF2-EFEA-4C43-BFC4-877C494FD426}" srcOrd="2" destOrd="0" parTransId="{4EF4680D-CF79-437A-A175-A9926B560B3C}" sibTransId="{A376EF51-D3F0-41D3-BBE8-8C26342501F3}"/>
    <dgm:cxn modelId="{61477929-8288-41DE-8DAB-3ABF9E797B97}" type="presOf" srcId="{065E721D-3BF9-4E5A-B37D-8998AC9DC05F}" destId="{6EF78D2A-8B52-4A03-B2E2-069EC00CC85F}" srcOrd="0" destOrd="0" presId="urn:microsoft.com/office/officeart/2005/8/layout/vList5"/>
    <dgm:cxn modelId="{6A4EB4CF-5ECB-4CDC-BB34-F781E6546AE5}" type="presOf" srcId="{BA0A2478-B322-42BE-A9D0-E550CAC0550A}" destId="{0AB477E4-F311-4073-AB85-23899BC9FF3D}" srcOrd="0" destOrd="0" presId="urn:microsoft.com/office/officeart/2005/8/layout/vList5"/>
    <dgm:cxn modelId="{3B48C843-B93A-4B9B-B702-7E1029752F5C}" srcId="{19765C42-5A0F-45E8-B7CF-789E9C14E3C0}" destId="{D2F325BA-1D5C-4213-8277-26D7993C6FAA}" srcOrd="0" destOrd="0" parTransId="{0159DC9A-0282-4835-B04F-FA6F08D9536A}" sibTransId="{06090666-5259-4C69-9CD9-846177046327}"/>
    <dgm:cxn modelId="{80BE5B71-B26A-4220-84A7-16983D146F40}" type="presParOf" srcId="{0AB477E4-F311-4073-AB85-23899BC9FF3D}" destId="{9931649E-E521-4E6E-8D7E-352BFF713DD6}" srcOrd="0" destOrd="0" presId="urn:microsoft.com/office/officeart/2005/8/layout/vList5"/>
    <dgm:cxn modelId="{E619F75E-62C9-476A-B7DE-ED3A0CF171A0}" type="presParOf" srcId="{9931649E-E521-4E6E-8D7E-352BFF713DD6}" destId="{C47326CE-76F7-4930-9D86-9E51CCF92927}" srcOrd="0" destOrd="0" presId="urn:microsoft.com/office/officeart/2005/8/layout/vList5"/>
    <dgm:cxn modelId="{D3335618-CF47-46D1-B09F-FCD090E81364}" type="presParOf" srcId="{9931649E-E521-4E6E-8D7E-352BFF713DD6}" destId="{50D5E7B7-05DE-4A42-AE4C-0E6E20213864}" srcOrd="1" destOrd="0" presId="urn:microsoft.com/office/officeart/2005/8/layout/vList5"/>
    <dgm:cxn modelId="{2E6DE7F4-60A8-4C53-A387-BCFBC73B7C93}" type="presParOf" srcId="{0AB477E4-F311-4073-AB85-23899BC9FF3D}" destId="{FAFA9068-9517-4B55-9E7A-3BF56046812F}" srcOrd="1" destOrd="0" presId="urn:microsoft.com/office/officeart/2005/8/layout/vList5"/>
    <dgm:cxn modelId="{BEA6A0E1-F80C-412A-9031-D6AE1729C436}" type="presParOf" srcId="{0AB477E4-F311-4073-AB85-23899BC9FF3D}" destId="{F12B4FF0-8941-44E2-AADF-0F648BA51BDC}" srcOrd="2" destOrd="0" presId="urn:microsoft.com/office/officeart/2005/8/layout/vList5"/>
    <dgm:cxn modelId="{E27C7A81-6DB4-4BF9-8E14-ED4BE4A2355B}" type="presParOf" srcId="{F12B4FF0-8941-44E2-AADF-0F648BA51BDC}" destId="{6EF78D2A-8B52-4A03-B2E2-069EC00CC85F}" srcOrd="0" destOrd="0" presId="urn:microsoft.com/office/officeart/2005/8/layout/vList5"/>
    <dgm:cxn modelId="{2AC228DD-3AC8-443A-8333-62E997E713AB}" type="presParOf" srcId="{F12B4FF0-8941-44E2-AADF-0F648BA51BDC}" destId="{5AEFBD26-281D-444C-B876-568727BCE92D}" srcOrd="1" destOrd="0" presId="urn:microsoft.com/office/officeart/2005/8/layout/vList5"/>
    <dgm:cxn modelId="{A46BCF5B-858A-4E76-8DF6-F541724B29B5}" type="presParOf" srcId="{0AB477E4-F311-4073-AB85-23899BC9FF3D}" destId="{13706E41-F8B9-4A7C-9AEF-FB7BB5EBDAB9}" srcOrd="3" destOrd="0" presId="urn:microsoft.com/office/officeart/2005/8/layout/vList5"/>
    <dgm:cxn modelId="{723B3F27-FA32-4A07-89B9-303C67B80ACF}" type="presParOf" srcId="{0AB477E4-F311-4073-AB85-23899BC9FF3D}" destId="{4BF612B6-EC7F-49F2-94EE-1D1EC0A5E93C}" srcOrd="4" destOrd="0" presId="urn:microsoft.com/office/officeart/2005/8/layout/vList5"/>
    <dgm:cxn modelId="{8DCCA44F-BE30-4AAB-BF5C-EFD1697368E1}" type="presParOf" srcId="{4BF612B6-EC7F-49F2-94EE-1D1EC0A5E93C}" destId="{7B255137-D985-44DF-8819-3B2324FF55C5}" srcOrd="0" destOrd="0" presId="urn:microsoft.com/office/officeart/2005/8/layout/vList5"/>
    <dgm:cxn modelId="{5441DF96-A265-40CE-9A8F-8C3C70046F71}" type="presParOf" srcId="{4BF612B6-EC7F-49F2-94EE-1D1EC0A5E93C}" destId="{3ED7D2E1-6FC2-4AA4-866E-82CC99091881}" srcOrd="1"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FCAE472-D2E0-49E3-B79F-700242F7C2AA}"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pPr rtl="1"/>
          <a:endParaRPr lang="ar-SA"/>
        </a:p>
      </dgm:t>
    </dgm:pt>
    <dgm:pt modelId="{EC4ABD1F-31FC-436E-8EB6-B7B2AE3378A7}">
      <dgm:prSet phldrT="[نص]"/>
      <dgm:spPr>
        <a:xfrm rot="10800000">
          <a:off x="0" y="1709"/>
          <a:ext cx="5165090" cy="774696"/>
        </a:xfr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ar-SA" dirty="0" smtClean="0">
              <a:solidFill>
                <a:srgbClr val="002060"/>
              </a:solidFill>
              <a:latin typeface="Calibri"/>
              <a:ea typeface="+mn-ea"/>
              <a:cs typeface="Arial"/>
            </a:rPr>
            <a:t>توظيف الخدمات الرقمية في التعامل مع المستفيدين والمتبرعين</a:t>
          </a:r>
          <a:endParaRPr lang="ar-SA" dirty="0">
            <a:solidFill>
              <a:srgbClr val="002060"/>
            </a:solidFill>
            <a:latin typeface="Calibri"/>
            <a:ea typeface="+mn-ea"/>
            <a:cs typeface="Arial"/>
          </a:endParaRPr>
        </a:p>
      </dgm:t>
    </dgm:pt>
    <dgm:pt modelId="{44812403-72AC-4608-8212-CF384B5855B6}" type="parTrans" cxnId="{CF3F77C6-096C-4331-89A5-C12377BD7DA1}">
      <dgm:prSet/>
      <dgm:spPr/>
      <dgm:t>
        <a:bodyPr/>
        <a:lstStyle/>
        <a:p>
          <a:pPr rtl="1"/>
          <a:endParaRPr lang="ar-SA"/>
        </a:p>
      </dgm:t>
    </dgm:pt>
    <dgm:pt modelId="{C074A197-0D4A-48D6-BE88-EC75291C5F3E}" type="sibTrans" cxnId="{CF3F77C6-096C-4331-89A5-C12377BD7DA1}">
      <dgm:prSet/>
      <dgm:spPr/>
      <dgm:t>
        <a:bodyPr/>
        <a:lstStyle/>
        <a:p>
          <a:pPr rtl="1"/>
          <a:endParaRPr lang="ar-SA"/>
        </a:p>
      </dgm:t>
    </dgm:pt>
    <dgm:pt modelId="{219536B4-C893-4394-BCA0-4207DCF24F68}">
      <dgm:prSet phldrT="[نص]"/>
      <dgm:spPr>
        <a:xfrm rot="10800000">
          <a:off x="0" y="768849"/>
          <a:ext cx="5165090" cy="774696"/>
        </a:xfr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ar-SA" dirty="0" smtClean="0">
              <a:solidFill>
                <a:sysClr val="window" lastClr="FFFFFF"/>
              </a:solidFill>
              <a:latin typeface="Calibri"/>
              <a:ea typeface="+mn-ea"/>
              <a:cs typeface="Arial"/>
            </a:rPr>
            <a:t>التوسع في خدمات الجمعية لتشمل فئات المجتمع بجميع أطيافه</a:t>
          </a:r>
          <a:endParaRPr lang="ar-SA" dirty="0">
            <a:solidFill>
              <a:sysClr val="window" lastClr="FFFFFF"/>
            </a:solidFill>
            <a:latin typeface="Calibri"/>
            <a:ea typeface="+mn-ea"/>
            <a:cs typeface="Arial"/>
          </a:endParaRPr>
        </a:p>
      </dgm:t>
    </dgm:pt>
    <dgm:pt modelId="{413F6739-BC1B-4C65-8801-84C9D9CCB903}" type="parTrans" cxnId="{3024E660-9B75-4FF9-94C2-D60EA90F3784}">
      <dgm:prSet/>
      <dgm:spPr/>
      <dgm:t>
        <a:bodyPr/>
        <a:lstStyle/>
        <a:p>
          <a:pPr rtl="1"/>
          <a:endParaRPr lang="ar-SA"/>
        </a:p>
      </dgm:t>
    </dgm:pt>
    <dgm:pt modelId="{0EE16188-843D-4B31-8487-5AE453EE5223}" type="sibTrans" cxnId="{3024E660-9B75-4FF9-94C2-D60EA90F3784}">
      <dgm:prSet/>
      <dgm:spPr/>
      <dgm:t>
        <a:bodyPr/>
        <a:lstStyle/>
        <a:p>
          <a:pPr rtl="1"/>
          <a:endParaRPr lang="ar-SA"/>
        </a:p>
      </dgm:t>
    </dgm:pt>
    <dgm:pt modelId="{8A97E284-545F-43F8-9FC7-75D383AD7587}">
      <dgm:prSet phldrT="[نص]"/>
      <dgm:spPr>
        <a:xfrm rot="10800000">
          <a:off x="0" y="1535990"/>
          <a:ext cx="5165090" cy="774696"/>
        </a:xfr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ar-SA" dirty="0" smtClean="0">
              <a:solidFill>
                <a:sysClr val="window" lastClr="FFFFFF"/>
              </a:solidFill>
              <a:latin typeface="Calibri"/>
              <a:ea typeface="+mn-ea"/>
              <a:cs typeface="Arial"/>
            </a:rPr>
            <a:t>التحول في تقديم الخدمات من الرعوية إلى التنموية ومن الاحتياج إلى الإنتاج</a:t>
          </a:r>
          <a:endParaRPr lang="ar-SA" dirty="0">
            <a:solidFill>
              <a:sysClr val="window" lastClr="FFFFFF"/>
            </a:solidFill>
            <a:latin typeface="Calibri"/>
            <a:ea typeface="+mn-ea"/>
            <a:cs typeface="Arial"/>
          </a:endParaRPr>
        </a:p>
      </dgm:t>
    </dgm:pt>
    <dgm:pt modelId="{FC0508C2-4264-47A9-9907-C5904DAEA079}" type="parTrans" cxnId="{E6084B21-2F2E-4009-B695-4689E4D16AB0}">
      <dgm:prSet/>
      <dgm:spPr/>
      <dgm:t>
        <a:bodyPr/>
        <a:lstStyle/>
        <a:p>
          <a:pPr rtl="1"/>
          <a:endParaRPr lang="ar-SA"/>
        </a:p>
      </dgm:t>
    </dgm:pt>
    <dgm:pt modelId="{872F0895-8396-44BC-8A4A-94609ED639C7}" type="sibTrans" cxnId="{E6084B21-2F2E-4009-B695-4689E4D16AB0}">
      <dgm:prSet/>
      <dgm:spPr/>
      <dgm:t>
        <a:bodyPr/>
        <a:lstStyle/>
        <a:p>
          <a:pPr rtl="1"/>
          <a:endParaRPr lang="ar-SA"/>
        </a:p>
      </dgm:t>
    </dgm:pt>
    <dgm:pt modelId="{43BAA5FC-9636-47DC-B93B-D948B8C2BB02}">
      <dgm:prSet phldrT="[نص]"/>
      <dgm:spPr>
        <a:xfrm rot="10800000">
          <a:off x="0" y="2303131"/>
          <a:ext cx="5165090" cy="774696"/>
        </a:xfr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ar-SA" dirty="0" smtClean="0">
              <a:solidFill>
                <a:sysClr val="window" lastClr="FFFFFF"/>
              </a:solidFill>
              <a:latin typeface="Calibri"/>
              <a:ea typeface="+mn-ea"/>
              <a:cs typeface="Arial"/>
            </a:rPr>
            <a:t>التوسع في الشراكات المجتمعية المؤسسية الهادفة</a:t>
          </a:r>
          <a:endParaRPr lang="ar-SA" dirty="0">
            <a:solidFill>
              <a:sysClr val="window" lastClr="FFFFFF"/>
            </a:solidFill>
            <a:latin typeface="Calibri"/>
            <a:ea typeface="+mn-ea"/>
            <a:cs typeface="Arial"/>
          </a:endParaRPr>
        </a:p>
      </dgm:t>
    </dgm:pt>
    <dgm:pt modelId="{124A140D-04D0-4867-8D3C-1B3041FFAAE4}" type="parTrans" cxnId="{E7D66959-8F32-4CF6-B2F3-828A015909B6}">
      <dgm:prSet/>
      <dgm:spPr/>
      <dgm:t>
        <a:bodyPr/>
        <a:lstStyle/>
        <a:p>
          <a:pPr rtl="1"/>
          <a:endParaRPr lang="ar-SA"/>
        </a:p>
      </dgm:t>
    </dgm:pt>
    <dgm:pt modelId="{0930DD68-BF37-4F9B-A5B3-014A981388F1}" type="sibTrans" cxnId="{E7D66959-8F32-4CF6-B2F3-828A015909B6}">
      <dgm:prSet/>
      <dgm:spPr/>
      <dgm:t>
        <a:bodyPr/>
        <a:lstStyle/>
        <a:p>
          <a:pPr rtl="1"/>
          <a:endParaRPr lang="ar-SA"/>
        </a:p>
      </dgm:t>
    </dgm:pt>
    <dgm:pt modelId="{B11840A7-DC3D-4850-A396-550C1DF1E272}">
      <dgm:prSet phldrT="[نص]"/>
      <dgm:spPr>
        <a:xfrm>
          <a:off x="0" y="3070272"/>
          <a:ext cx="5165090" cy="503703"/>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pPr rtl="1"/>
          <a:r>
            <a:rPr lang="ar-SA" dirty="0" smtClean="0">
              <a:solidFill>
                <a:sysClr val="window" lastClr="FFFFFF"/>
              </a:solidFill>
              <a:latin typeface="Calibri"/>
              <a:ea typeface="+mn-ea"/>
              <a:cs typeface="Arial"/>
            </a:rPr>
            <a:t>تحقيق الاستدامة المالية الكاملة للجمعية ومشروعاتها وفق رؤية 2030</a:t>
          </a:r>
          <a:endParaRPr lang="ar-SA" dirty="0">
            <a:solidFill>
              <a:sysClr val="window" lastClr="FFFFFF"/>
            </a:solidFill>
            <a:latin typeface="Calibri"/>
            <a:ea typeface="+mn-ea"/>
            <a:cs typeface="Arial"/>
          </a:endParaRPr>
        </a:p>
      </dgm:t>
    </dgm:pt>
    <dgm:pt modelId="{36143EBE-8A12-4849-8AA3-D2BBC415ECEF}" type="parTrans" cxnId="{C983E82E-9475-43B5-85DE-D8E22FC4DDF2}">
      <dgm:prSet/>
      <dgm:spPr/>
      <dgm:t>
        <a:bodyPr/>
        <a:lstStyle/>
        <a:p>
          <a:pPr rtl="1"/>
          <a:endParaRPr lang="ar-SA"/>
        </a:p>
      </dgm:t>
    </dgm:pt>
    <dgm:pt modelId="{438BC5D0-7CB3-4A17-B44C-1151481C6BFA}" type="sibTrans" cxnId="{C983E82E-9475-43B5-85DE-D8E22FC4DDF2}">
      <dgm:prSet/>
      <dgm:spPr/>
      <dgm:t>
        <a:bodyPr/>
        <a:lstStyle/>
        <a:p>
          <a:pPr rtl="1"/>
          <a:endParaRPr lang="ar-SA"/>
        </a:p>
      </dgm:t>
    </dgm:pt>
    <dgm:pt modelId="{17EED816-5795-4F9E-8134-A8F5F235068F}" type="pres">
      <dgm:prSet presAssocID="{1FCAE472-D2E0-49E3-B79F-700242F7C2AA}" presName="Name0" presStyleCnt="0">
        <dgm:presLayoutVars>
          <dgm:dir/>
          <dgm:animLvl val="lvl"/>
          <dgm:resizeHandles val="exact"/>
        </dgm:presLayoutVars>
      </dgm:prSet>
      <dgm:spPr/>
      <dgm:t>
        <a:bodyPr/>
        <a:lstStyle/>
        <a:p>
          <a:pPr rtl="1"/>
          <a:endParaRPr lang="ar-SA"/>
        </a:p>
      </dgm:t>
    </dgm:pt>
    <dgm:pt modelId="{1961E3BA-B4A2-4361-B592-C949C63DB91F}" type="pres">
      <dgm:prSet presAssocID="{B11840A7-DC3D-4850-A396-550C1DF1E272}" presName="boxAndChildren" presStyleCnt="0"/>
      <dgm:spPr/>
    </dgm:pt>
    <dgm:pt modelId="{C2AEBEF5-1C6D-4776-BF12-B080A18B91BD}" type="pres">
      <dgm:prSet presAssocID="{B11840A7-DC3D-4850-A396-550C1DF1E272}" presName="parentTextBox" presStyleLbl="node1" presStyleIdx="0" presStyleCnt="5"/>
      <dgm:spPr>
        <a:prstGeom prst="rect">
          <a:avLst/>
        </a:prstGeom>
      </dgm:spPr>
      <dgm:t>
        <a:bodyPr/>
        <a:lstStyle/>
        <a:p>
          <a:pPr rtl="1"/>
          <a:endParaRPr lang="ar-SA"/>
        </a:p>
      </dgm:t>
    </dgm:pt>
    <dgm:pt modelId="{6F4164AA-50A7-4CFA-B525-8117D4380684}" type="pres">
      <dgm:prSet presAssocID="{0930DD68-BF37-4F9B-A5B3-014A981388F1}" presName="sp" presStyleCnt="0"/>
      <dgm:spPr/>
    </dgm:pt>
    <dgm:pt modelId="{A1D490F7-B386-4295-B6B0-3218FC329167}" type="pres">
      <dgm:prSet presAssocID="{43BAA5FC-9636-47DC-B93B-D948B8C2BB02}" presName="arrowAndChildren" presStyleCnt="0"/>
      <dgm:spPr/>
    </dgm:pt>
    <dgm:pt modelId="{235664EF-D609-491C-9BD6-CB5E42F3B6CD}" type="pres">
      <dgm:prSet presAssocID="{43BAA5FC-9636-47DC-B93B-D948B8C2BB02}" presName="parentTextArrow" presStyleLbl="node1" presStyleIdx="1" presStyleCnt="5"/>
      <dgm:spPr>
        <a:prstGeom prst="upArrowCallout">
          <a:avLst/>
        </a:prstGeom>
      </dgm:spPr>
      <dgm:t>
        <a:bodyPr/>
        <a:lstStyle/>
        <a:p>
          <a:pPr rtl="1"/>
          <a:endParaRPr lang="ar-SA"/>
        </a:p>
      </dgm:t>
    </dgm:pt>
    <dgm:pt modelId="{79027779-62F9-4BD1-A591-93D04F0B202A}" type="pres">
      <dgm:prSet presAssocID="{872F0895-8396-44BC-8A4A-94609ED639C7}" presName="sp" presStyleCnt="0"/>
      <dgm:spPr/>
    </dgm:pt>
    <dgm:pt modelId="{9D749B29-7AC1-4559-ABC6-CC8B95983385}" type="pres">
      <dgm:prSet presAssocID="{8A97E284-545F-43F8-9FC7-75D383AD7587}" presName="arrowAndChildren" presStyleCnt="0"/>
      <dgm:spPr/>
    </dgm:pt>
    <dgm:pt modelId="{FE88CA80-F02A-402E-BB5F-2B20C87AB4B3}" type="pres">
      <dgm:prSet presAssocID="{8A97E284-545F-43F8-9FC7-75D383AD7587}" presName="parentTextArrow" presStyleLbl="node1" presStyleIdx="2" presStyleCnt="5"/>
      <dgm:spPr>
        <a:prstGeom prst="upArrowCallout">
          <a:avLst/>
        </a:prstGeom>
      </dgm:spPr>
      <dgm:t>
        <a:bodyPr/>
        <a:lstStyle/>
        <a:p>
          <a:pPr rtl="1"/>
          <a:endParaRPr lang="ar-SA"/>
        </a:p>
      </dgm:t>
    </dgm:pt>
    <dgm:pt modelId="{E83C90A6-BE8A-444E-99F2-6FFADCBF6CAA}" type="pres">
      <dgm:prSet presAssocID="{0EE16188-843D-4B31-8487-5AE453EE5223}" presName="sp" presStyleCnt="0"/>
      <dgm:spPr/>
    </dgm:pt>
    <dgm:pt modelId="{BEAD89A6-3DB9-4F49-B3E8-2DA721A4E517}" type="pres">
      <dgm:prSet presAssocID="{219536B4-C893-4394-BCA0-4207DCF24F68}" presName="arrowAndChildren" presStyleCnt="0"/>
      <dgm:spPr/>
    </dgm:pt>
    <dgm:pt modelId="{9F5025F1-719C-4C90-ACAC-86024C2404A8}" type="pres">
      <dgm:prSet presAssocID="{219536B4-C893-4394-BCA0-4207DCF24F68}" presName="parentTextArrow" presStyleLbl="node1" presStyleIdx="3" presStyleCnt="5"/>
      <dgm:spPr>
        <a:prstGeom prst="upArrowCallout">
          <a:avLst/>
        </a:prstGeom>
      </dgm:spPr>
      <dgm:t>
        <a:bodyPr/>
        <a:lstStyle/>
        <a:p>
          <a:pPr rtl="1"/>
          <a:endParaRPr lang="ar-SA"/>
        </a:p>
      </dgm:t>
    </dgm:pt>
    <dgm:pt modelId="{5B25B9D5-5C6C-478B-B80F-8EF172702E8B}" type="pres">
      <dgm:prSet presAssocID="{C074A197-0D4A-48D6-BE88-EC75291C5F3E}" presName="sp" presStyleCnt="0"/>
      <dgm:spPr/>
    </dgm:pt>
    <dgm:pt modelId="{2DA403F7-59C2-4A62-AD1B-D5615BD7B1E5}" type="pres">
      <dgm:prSet presAssocID="{EC4ABD1F-31FC-436E-8EB6-B7B2AE3378A7}" presName="arrowAndChildren" presStyleCnt="0"/>
      <dgm:spPr/>
    </dgm:pt>
    <dgm:pt modelId="{86B48F68-A530-474F-A708-D80242AB4B39}" type="pres">
      <dgm:prSet presAssocID="{EC4ABD1F-31FC-436E-8EB6-B7B2AE3378A7}" presName="parentTextArrow" presStyleLbl="node1" presStyleIdx="4" presStyleCnt="5"/>
      <dgm:spPr>
        <a:prstGeom prst="upArrowCallout">
          <a:avLst/>
        </a:prstGeom>
      </dgm:spPr>
      <dgm:t>
        <a:bodyPr/>
        <a:lstStyle/>
        <a:p>
          <a:pPr rtl="1"/>
          <a:endParaRPr lang="ar-SA"/>
        </a:p>
      </dgm:t>
    </dgm:pt>
  </dgm:ptLst>
  <dgm:cxnLst>
    <dgm:cxn modelId="{C983E82E-9475-43B5-85DE-D8E22FC4DDF2}" srcId="{1FCAE472-D2E0-49E3-B79F-700242F7C2AA}" destId="{B11840A7-DC3D-4850-A396-550C1DF1E272}" srcOrd="4" destOrd="0" parTransId="{36143EBE-8A12-4849-8AA3-D2BBC415ECEF}" sibTransId="{438BC5D0-7CB3-4A17-B44C-1151481C6BFA}"/>
    <dgm:cxn modelId="{CA37FA88-4014-4784-ADC3-6814F9696C41}" type="presOf" srcId="{1FCAE472-D2E0-49E3-B79F-700242F7C2AA}" destId="{17EED816-5795-4F9E-8134-A8F5F235068F}" srcOrd="0" destOrd="0" presId="urn:microsoft.com/office/officeart/2005/8/layout/process4"/>
    <dgm:cxn modelId="{E7D66959-8F32-4CF6-B2F3-828A015909B6}" srcId="{1FCAE472-D2E0-49E3-B79F-700242F7C2AA}" destId="{43BAA5FC-9636-47DC-B93B-D948B8C2BB02}" srcOrd="3" destOrd="0" parTransId="{124A140D-04D0-4867-8D3C-1B3041FFAAE4}" sibTransId="{0930DD68-BF37-4F9B-A5B3-014A981388F1}"/>
    <dgm:cxn modelId="{EAEE21B0-2F9A-4207-842C-77033F8CC769}" type="presOf" srcId="{8A97E284-545F-43F8-9FC7-75D383AD7587}" destId="{FE88CA80-F02A-402E-BB5F-2B20C87AB4B3}" srcOrd="0" destOrd="0" presId="urn:microsoft.com/office/officeart/2005/8/layout/process4"/>
    <dgm:cxn modelId="{E6084B21-2F2E-4009-B695-4689E4D16AB0}" srcId="{1FCAE472-D2E0-49E3-B79F-700242F7C2AA}" destId="{8A97E284-545F-43F8-9FC7-75D383AD7587}" srcOrd="2" destOrd="0" parTransId="{FC0508C2-4264-47A9-9907-C5904DAEA079}" sibTransId="{872F0895-8396-44BC-8A4A-94609ED639C7}"/>
    <dgm:cxn modelId="{B922AD6E-D142-4559-9B4E-B824BE8E7101}" type="presOf" srcId="{B11840A7-DC3D-4850-A396-550C1DF1E272}" destId="{C2AEBEF5-1C6D-4776-BF12-B080A18B91BD}" srcOrd="0" destOrd="0" presId="urn:microsoft.com/office/officeart/2005/8/layout/process4"/>
    <dgm:cxn modelId="{CF3F77C6-096C-4331-89A5-C12377BD7DA1}" srcId="{1FCAE472-D2E0-49E3-B79F-700242F7C2AA}" destId="{EC4ABD1F-31FC-436E-8EB6-B7B2AE3378A7}" srcOrd="0" destOrd="0" parTransId="{44812403-72AC-4608-8212-CF384B5855B6}" sibTransId="{C074A197-0D4A-48D6-BE88-EC75291C5F3E}"/>
    <dgm:cxn modelId="{79BC212E-E687-4171-9D81-37D7927B48A4}" type="presOf" srcId="{43BAA5FC-9636-47DC-B93B-D948B8C2BB02}" destId="{235664EF-D609-491C-9BD6-CB5E42F3B6CD}" srcOrd="0" destOrd="0" presId="urn:microsoft.com/office/officeart/2005/8/layout/process4"/>
    <dgm:cxn modelId="{1DF09AA7-1D31-4FC7-99EC-DA3C10B34FD6}" type="presOf" srcId="{219536B4-C893-4394-BCA0-4207DCF24F68}" destId="{9F5025F1-719C-4C90-ACAC-86024C2404A8}" srcOrd="0" destOrd="0" presId="urn:microsoft.com/office/officeart/2005/8/layout/process4"/>
    <dgm:cxn modelId="{5C2E3909-FA42-44C9-9288-32356CE31D93}" type="presOf" srcId="{EC4ABD1F-31FC-436E-8EB6-B7B2AE3378A7}" destId="{86B48F68-A530-474F-A708-D80242AB4B39}" srcOrd="0" destOrd="0" presId="urn:microsoft.com/office/officeart/2005/8/layout/process4"/>
    <dgm:cxn modelId="{3024E660-9B75-4FF9-94C2-D60EA90F3784}" srcId="{1FCAE472-D2E0-49E3-B79F-700242F7C2AA}" destId="{219536B4-C893-4394-BCA0-4207DCF24F68}" srcOrd="1" destOrd="0" parTransId="{413F6739-BC1B-4C65-8801-84C9D9CCB903}" sibTransId="{0EE16188-843D-4B31-8487-5AE453EE5223}"/>
    <dgm:cxn modelId="{B4FB94A8-03F2-4A2D-ADA6-AF4831777805}" type="presParOf" srcId="{17EED816-5795-4F9E-8134-A8F5F235068F}" destId="{1961E3BA-B4A2-4361-B592-C949C63DB91F}" srcOrd="0" destOrd="0" presId="urn:microsoft.com/office/officeart/2005/8/layout/process4"/>
    <dgm:cxn modelId="{55FD1DA4-B4D7-4F7C-81C3-116D32CCE629}" type="presParOf" srcId="{1961E3BA-B4A2-4361-B592-C949C63DB91F}" destId="{C2AEBEF5-1C6D-4776-BF12-B080A18B91BD}" srcOrd="0" destOrd="0" presId="urn:microsoft.com/office/officeart/2005/8/layout/process4"/>
    <dgm:cxn modelId="{C540474D-B1F0-4BE1-928D-90D85BCD64EB}" type="presParOf" srcId="{17EED816-5795-4F9E-8134-A8F5F235068F}" destId="{6F4164AA-50A7-4CFA-B525-8117D4380684}" srcOrd="1" destOrd="0" presId="urn:microsoft.com/office/officeart/2005/8/layout/process4"/>
    <dgm:cxn modelId="{42A76A36-88BB-4D25-BF53-A5FDE0A1DF39}" type="presParOf" srcId="{17EED816-5795-4F9E-8134-A8F5F235068F}" destId="{A1D490F7-B386-4295-B6B0-3218FC329167}" srcOrd="2" destOrd="0" presId="urn:microsoft.com/office/officeart/2005/8/layout/process4"/>
    <dgm:cxn modelId="{40E83769-90F6-4F5A-B425-D5FCE1E99A6A}" type="presParOf" srcId="{A1D490F7-B386-4295-B6B0-3218FC329167}" destId="{235664EF-D609-491C-9BD6-CB5E42F3B6CD}" srcOrd="0" destOrd="0" presId="urn:microsoft.com/office/officeart/2005/8/layout/process4"/>
    <dgm:cxn modelId="{D0391E6C-062E-4048-97DF-14B6BC3CDE65}" type="presParOf" srcId="{17EED816-5795-4F9E-8134-A8F5F235068F}" destId="{79027779-62F9-4BD1-A591-93D04F0B202A}" srcOrd="3" destOrd="0" presId="urn:microsoft.com/office/officeart/2005/8/layout/process4"/>
    <dgm:cxn modelId="{6D9E75CB-1100-47EC-AD9B-5A0E832AE329}" type="presParOf" srcId="{17EED816-5795-4F9E-8134-A8F5F235068F}" destId="{9D749B29-7AC1-4559-ABC6-CC8B95983385}" srcOrd="4" destOrd="0" presId="urn:microsoft.com/office/officeart/2005/8/layout/process4"/>
    <dgm:cxn modelId="{AEEBE022-B191-4CBF-8DFA-E26D36EC2548}" type="presParOf" srcId="{9D749B29-7AC1-4559-ABC6-CC8B95983385}" destId="{FE88CA80-F02A-402E-BB5F-2B20C87AB4B3}" srcOrd="0" destOrd="0" presId="urn:microsoft.com/office/officeart/2005/8/layout/process4"/>
    <dgm:cxn modelId="{969CF520-8B05-48F0-800A-29256E2A7814}" type="presParOf" srcId="{17EED816-5795-4F9E-8134-A8F5F235068F}" destId="{E83C90A6-BE8A-444E-99F2-6FFADCBF6CAA}" srcOrd="5" destOrd="0" presId="urn:microsoft.com/office/officeart/2005/8/layout/process4"/>
    <dgm:cxn modelId="{1A30CBD8-6C74-4FEA-BC0F-94B0727CFA26}" type="presParOf" srcId="{17EED816-5795-4F9E-8134-A8F5F235068F}" destId="{BEAD89A6-3DB9-4F49-B3E8-2DA721A4E517}" srcOrd="6" destOrd="0" presId="urn:microsoft.com/office/officeart/2005/8/layout/process4"/>
    <dgm:cxn modelId="{47B53253-2542-44A0-BC25-13E13F639465}" type="presParOf" srcId="{BEAD89A6-3DB9-4F49-B3E8-2DA721A4E517}" destId="{9F5025F1-719C-4C90-ACAC-86024C2404A8}" srcOrd="0" destOrd="0" presId="urn:microsoft.com/office/officeart/2005/8/layout/process4"/>
    <dgm:cxn modelId="{DBFF552C-44A5-4BA1-ACCA-A8B764B37A92}" type="presParOf" srcId="{17EED816-5795-4F9E-8134-A8F5F235068F}" destId="{5B25B9D5-5C6C-478B-B80F-8EF172702E8B}" srcOrd="7" destOrd="0" presId="urn:microsoft.com/office/officeart/2005/8/layout/process4"/>
    <dgm:cxn modelId="{48E296F3-2779-4BA3-B9F5-AFE681B5FA7C}" type="presParOf" srcId="{17EED816-5795-4F9E-8134-A8F5F235068F}" destId="{2DA403F7-59C2-4A62-AD1B-D5615BD7B1E5}" srcOrd="8" destOrd="0" presId="urn:microsoft.com/office/officeart/2005/8/layout/process4"/>
    <dgm:cxn modelId="{82311AAC-287A-403B-BB87-86EE5A98D184}" type="presParOf" srcId="{2DA403F7-59C2-4A62-AD1B-D5615BD7B1E5}" destId="{86B48F68-A530-474F-A708-D80242AB4B39}"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5E7B7-05DE-4A42-AE4C-0E6E20213864}">
      <dsp:nvSpPr>
        <dsp:cNvPr id="0" name=""/>
        <dsp:cNvSpPr/>
      </dsp:nvSpPr>
      <dsp:spPr>
        <a:xfrm rot="5400000">
          <a:off x="5268893" y="49313"/>
          <a:ext cx="824443" cy="1325813"/>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r" defTabSz="1066800" rtl="1">
            <a:lnSpc>
              <a:spcPct val="100000"/>
            </a:lnSpc>
            <a:spcBef>
              <a:spcPct val="0"/>
            </a:spcBef>
            <a:spcAft>
              <a:spcPts val="0"/>
            </a:spcAft>
            <a:buChar char="••"/>
          </a:pPr>
          <a:r>
            <a:rPr lang="ar-SA" sz="2400" kern="1200" dirty="0">
              <a:solidFill>
                <a:srgbClr val="C00000"/>
              </a:solidFill>
              <a:latin typeface="GE Elegant Bold" pitchFamily="18" charset="-78"/>
              <a:ea typeface="GE Elegant Bold" pitchFamily="18" charset="-78"/>
              <a:cs typeface="(AH) Manal Black" pitchFamily="2" charset="-78"/>
            </a:rPr>
            <a:t>رؤيتنا</a:t>
          </a:r>
        </a:p>
      </dsp:txBody>
      <dsp:txXfrm rot="-5400000">
        <a:off x="5018208" y="340244"/>
        <a:ext cx="1285567" cy="743951"/>
      </dsp:txXfrm>
    </dsp:sp>
    <dsp:sp modelId="{C47326CE-76F7-4930-9D86-9E51CCF92927}">
      <dsp:nvSpPr>
        <dsp:cNvPr id="0" name=""/>
        <dsp:cNvSpPr/>
      </dsp:nvSpPr>
      <dsp:spPr>
        <a:xfrm>
          <a:off x="0" y="248755"/>
          <a:ext cx="5017886" cy="902846"/>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r" defTabSz="800100" rtl="1">
            <a:lnSpc>
              <a:spcPct val="100000"/>
            </a:lnSpc>
            <a:spcBef>
              <a:spcPct val="0"/>
            </a:spcBef>
            <a:spcAft>
              <a:spcPts val="0"/>
            </a:spcAft>
          </a:pPr>
          <a:r>
            <a:rPr lang="ar-SA" sz="1800" kern="1200" dirty="0">
              <a:solidFill>
                <a:sysClr val="window" lastClr="FFFFFF"/>
              </a:solidFill>
              <a:latin typeface="Calibri"/>
              <a:ea typeface="+mn-ea"/>
              <a:cs typeface="Sultan normal" pitchFamily="2" charset="-78"/>
            </a:rPr>
            <a:t>الإسهام الفاعل والرائد في تقديم برامج العمل الخيري ونشر </a:t>
          </a:r>
          <a:r>
            <a:rPr lang="ar-SA" sz="1800" kern="1200" dirty="0" smtClean="0">
              <a:solidFill>
                <a:sysClr val="window" lastClr="FFFFFF"/>
              </a:solidFill>
              <a:latin typeface="Calibri"/>
              <a:ea typeface="+mn-ea"/>
              <a:cs typeface="Sultan normal" pitchFamily="2" charset="-78"/>
            </a:rPr>
            <a:t>ثقافته</a:t>
          </a:r>
          <a:endParaRPr lang="ar-SA" sz="1800" kern="1200" dirty="0">
            <a:solidFill>
              <a:sysClr val="window" lastClr="FFFFFF"/>
            </a:solidFill>
            <a:latin typeface="Calibri"/>
            <a:ea typeface="+mn-ea"/>
            <a:cs typeface="Sultan normal" pitchFamily="2" charset="-78"/>
          </a:endParaRPr>
        </a:p>
      </dsp:txBody>
      <dsp:txXfrm>
        <a:off x="44073" y="292828"/>
        <a:ext cx="4929740" cy="814700"/>
      </dsp:txXfrm>
    </dsp:sp>
    <dsp:sp modelId="{5AEFBD26-281D-444C-B876-568727BCE92D}">
      <dsp:nvSpPr>
        <dsp:cNvPr id="0" name=""/>
        <dsp:cNvSpPr/>
      </dsp:nvSpPr>
      <dsp:spPr>
        <a:xfrm rot="5400000">
          <a:off x="5189426" y="1417730"/>
          <a:ext cx="981675" cy="1326297"/>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r" defTabSz="1066800" rtl="1">
            <a:lnSpc>
              <a:spcPct val="100000"/>
            </a:lnSpc>
            <a:spcBef>
              <a:spcPct val="0"/>
            </a:spcBef>
            <a:spcAft>
              <a:spcPts val="0"/>
            </a:spcAft>
            <a:buChar char="••"/>
          </a:pPr>
          <a:r>
            <a:rPr lang="ar-SA" sz="2400" kern="1200" dirty="0">
              <a:solidFill>
                <a:srgbClr val="C00000"/>
              </a:solidFill>
              <a:latin typeface="GE Elegant Bold" pitchFamily="18" charset="-78"/>
              <a:ea typeface="GE Elegant Bold" pitchFamily="18" charset="-78"/>
              <a:cs typeface="(AH) Manal Black" pitchFamily="2" charset="-78"/>
            </a:rPr>
            <a:t>رسالتنا</a:t>
          </a:r>
        </a:p>
      </dsp:txBody>
      <dsp:txXfrm rot="-5400000">
        <a:off x="5017116" y="1637962"/>
        <a:ext cx="1278376" cy="885833"/>
      </dsp:txXfrm>
    </dsp:sp>
    <dsp:sp modelId="{6EF78D2A-8B52-4A03-B2E2-069EC00CC85F}">
      <dsp:nvSpPr>
        <dsp:cNvPr id="0" name=""/>
        <dsp:cNvSpPr/>
      </dsp:nvSpPr>
      <dsp:spPr>
        <a:xfrm>
          <a:off x="160" y="1547608"/>
          <a:ext cx="5016954" cy="106654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r" defTabSz="800100" rtl="1">
            <a:lnSpc>
              <a:spcPct val="100000"/>
            </a:lnSpc>
            <a:spcBef>
              <a:spcPct val="0"/>
            </a:spcBef>
            <a:spcAft>
              <a:spcPts val="0"/>
            </a:spcAft>
          </a:pPr>
          <a:r>
            <a:rPr lang="ar-SA" sz="1800" kern="1200" dirty="0">
              <a:solidFill>
                <a:sysClr val="window" lastClr="FFFFFF"/>
              </a:solidFill>
              <a:latin typeface="Calibri"/>
              <a:ea typeface="+mn-ea"/>
              <a:cs typeface="Sultan normal" pitchFamily="2" charset="-78"/>
            </a:rPr>
            <a:t>تقديم المساعدات بشتى أنواعها لأهالي </a:t>
          </a:r>
          <a:r>
            <a:rPr lang="ar-SA" sz="1800" kern="1200" dirty="0" smtClean="0">
              <a:solidFill>
                <a:sysClr val="window" lastClr="FFFFFF"/>
              </a:solidFill>
              <a:latin typeface="Calibri"/>
              <a:ea typeface="+mn-ea"/>
              <a:cs typeface="Sultan normal" pitchFamily="2" charset="-78"/>
            </a:rPr>
            <a:t>محافظة </a:t>
          </a:r>
          <a:r>
            <a:rPr lang="ar-SA" sz="1800" kern="1200" dirty="0" err="1" smtClean="0">
              <a:solidFill>
                <a:sysClr val="window" lastClr="FFFFFF"/>
              </a:solidFill>
              <a:latin typeface="Calibri"/>
              <a:ea typeface="+mn-ea"/>
              <a:cs typeface="Sultan normal" pitchFamily="2" charset="-78"/>
            </a:rPr>
            <a:t>أبانات</a:t>
          </a:r>
          <a:r>
            <a:rPr lang="ar-SA" sz="1800" kern="1200" dirty="0" smtClean="0">
              <a:solidFill>
                <a:sysClr val="window" lastClr="FFFFFF"/>
              </a:solidFill>
              <a:latin typeface="Calibri"/>
              <a:ea typeface="+mn-ea"/>
              <a:cs typeface="Sultan normal" pitchFamily="2" charset="-78"/>
            </a:rPr>
            <a:t> ضليع رشيد والفروع التابعة للجمعية بالمراكز الأخرى ونشر </a:t>
          </a:r>
          <a:r>
            <a:rPr lang="ar-SA" sz="1800" kern="1200" dirty="0">
              <a:solidFill>
                <a:sysClr val="window" lastClr="FFFFFF"/>
              </a:solidFill>
              <a:latin typeface="Calibri"/>
              <a:ea typeface="+mn-ea"/>
              <a:cs typeface="Sultan normal" pitchFamily="2" charset="-78"/>
            </a:rPr>
            <a:t>ثقافة التكافل الاجتماعي.</a:t>
          </a:r>
        </a:p>
      </dsp:txBody>
      <dsp:txXfrm>
        <a:off x="52224" y="1599672"/>
        <a:ext cx="4912826" cy="962412"/>
      </dsp:txXfrm>
    </dsp:sp>
    <dsp:sp modelId="{3ED7D2E1-6FC2-4AA4-866E-82CC99091881}">
      <dsp:nvSpPr>
        <dsp:cNvPr id="0" name=""/>
        <dsp:cNvSpPr/>
      </dsp:nvSpPr>
      <dsp:spPr>
        <a:xfrm rot="5400000">
          <a:off x="5243306" y="3313403"/>
          <a:ext cx="997432" cy="1203511"/>
        </a:xfrm>
        <a:prstGeom prst="round2SameRect">
          <a:avLst/>
        </a:prstGeom>
        <a:solidFill>
          <a:srgbClr val="4F81BD">
            <a:alpha val="90000"/>
            <a:tint val="40000"/>
            <a:hueOff val="0"/>
            <a:satOff val="0"/>
            <a:lumOff val="0"/>
            <a:alphaOff val="0"/>
          </a:srgbClr>
        </a:solidFill>
        <a:ln w="25400" cap="flat" cmpd="sng" algn="ctr">
          <a:solidFill>
            <a:srgbClr val="4F81BD">
              <a:alpha val="90000"/>
              <a:tint val="40000"/>
              <a:hueOff val="0"/>
              <a:satOff val="0"/>
              <a:lumOff val="0"/>
              <a:alphaOff val="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0" lvl="1" indent="0" algn="r" defTabSz="889000" rtl="1">
            <a:lnSpc>
              <a:spcPct val="100000"/>
            </a:lnSpc>
            <a:spcBef>
              <a:spcPct val="0"/>
            </a:spcBef>
            <a:spcAft>
              <a:spcPts val="0"/>
            </a:spcAft>
            <a:buChar char="••"/>
          </a:pPr>
          <a:r>
            <a:rPr lang="ar-SA" sz="2000" kern="1200" dirty="0">
              <a:solidFill>
                <a:srgbClr val="C00000"/>
              </a:solidFill>
              <a:latin typeface="GE Elegant Bold" pitchFamily="18" charset="-78"/>
              <a:ea typeface="GE Elegant Bold" pitchFamily="18" charset="-78"/>
              <a:cs typeface="(AH) Manal Black" pitchFamily="2" charset="-78"/>
            </a:rPr>
            <a:t>أهدافنا</a:t>
          </a:r>
        </a:p>
      </dsp:txBody>
      <dsp:txXfrm rot="-5400000">
        <a:off x="5140267" y="3465134"/>
        <a:ext cx="1154820" cy="900050"/>
      </dsp:txXfrm>
    </dsp:sp>
    <dsp:sp modelId="{7B255137-D985-44DF-8819-3B2324FF55C5}">
      <dsp:nvSpPr>
        <dsp:cNvPr id="0" name=""/>
        <dsp:cNvSpPr/>
      </dsp:nvSpPr>
      <dsp:spPr>
        <a:xfrm>
          <a:off x="160" y="2880319"/>
          <a:ext cx="5140106" cy="2069680"/>
        </a:xfrm>
        <a:prstGeom prst="roundRect">
          <a:avLst/>
        </a:prstGeo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r" defTabSz="622300" rtl="1">
            <a:lnSpc>
              <a:spcPct val="100000"/>
            </a:lnSpc>
            <a:spcBef>
              <a:spcPct val="0"/>
            </a:spcBef>
            <a:spcAft>
              <a:spcPts val="0"/>
            </a:spcAft>
          </a:pPr>
          <a:endParaRPr lang="ar-SA" sz="1400" kern="1200" dirty="0">
            <a:solidFill>
              <a:sysClr val="window" lastClr="FFFFFF"/>
            </a:solidFill>
            <a:latin typeface="Calibri"/>
            <a:ea typeface="+mn-ea"/>
            <a:cs typeface="Sultan normal" pitchFamily="2" charset="-78"/>
          </a:endParaRPr>
        </a:p>
        <a:p>
          <a:pPr lvl="0" defTabSz="622300" rtl="1">
            <a:spcBef>
              <a:spcPct val="0"/>
            </a:spcBef>
          </a:pPr>
          <a:r>
            <a:rPr lang="ar-SA" sz="1800" kern="1200" dirty="0" smtClean="0">
              <a:solidFill>
                <a:sysClr val="window" lastClr="FFFFFF"/>
              </a:solidFill>
              <a:latin typeface="Calibri"/>
              <a:ea typeface="+mn-ea"/>
              <a:cs typeface="Sultan normal" pitchFamily="2" charset="-78"/>
            </a:rPr>
            <a:t>1.تقديم المساعدات المالية والعينية للأسر المستحقة</a:t>
          </a:r>
        </a:p>
        <a:p>
          <a:pPr lvl="0" defTabSz="622300" rtl="1">
            <a:spcBef>
              <a:spcPct val="0"/>
            </a:spcBef>
          </a:pPr>
          <a:r>
            <a:rPr lang="ar-SA" sz="1800" kern="1200" dirty="0" smtClean="0">
              <a:solidFill>
                <a:sysClr val="window" lastClr="FFFFFF"/>
              </a:solidFill>
              <a:latin typeface="Calibri"/>
              <a:ea typeface="+mn-ea"/>
              <a:cs typeface="Sultan normal" pitchFamily="2" charset="-78"/>
            </a:rPr>
            <a:t>2.القيام ببعض المشروعات الخيرية </a:t>
          </a:r>
          <a:r>
            <a:rPr lang="ar-SA" sz="1600" kern="1200" dirty="0" smtClean="0">
              <a:solidFill>
                <a:sysClr val="window" lastClr="FFFFFF"/>
              </a:solidFill>
              <a:latin typeface="Calibri"/>
              <a:ea typeface="+mn-ea"/>
              <a:cs typeface="Sultan normal" pitchFamily="2" charset="-78"/>
            </a:rPr>
            <a:t>كمعونة الشتاء وفرحة العيد</a:t>
          </a:r>
        </a:p>
        <a:p>
          <a:pPr lvl="0" defTabSz="622300" rtl="1">
            <a:spcBef>
              <a:spcPct val="0"/>
            </a:spcBef>
          </a:pPr>
          <a:r>
            <a:rPr lang="ar-SA" sz="1800" kern="1200" dirty="0" smtClean="0">
              <a:solidFill>
                <a:sysClr val="window" lastClr="FFFFFF"/>
              </a:solidFill>
              <a:latin typeface="Calibri"/>
              <a:ea typeface="+mn-ea"/>
              <a:cs typeface="Sultan normal" pitchFamily="2" charset="-78"/>
            </a:rPr>
            <a:t>3.مساعدة من يتعرضون للكوارث </a:t>
          </a:r>
          <a:r>
            <a:rPr lang="ar-SA" sz="1600" kern="1200" dirty="0" smtClean="0">
              <a:solidFill>
                <a:sysClr val="window" lastClr="FFFFFF"/>
              </a:solidFill>
              <a:latin typeface="Calibri"/>
              <a:ea typeface="+mn-ea"/>
              <a:cs typeface="Sultan normal" pitchFamily="2" charset="-78"/>
            </a:rPr>
            <a:t>كحادث حريق أو تهدم بيوت</a:t>
          </a:r>
        </a:p>
        <a:p>
          <a:pPr lvl="0" defTabSz="622300" rtl="1">
            <a:spcBef>
              <a:spcPct val="0"/>
            </a:spcBef>
          </a:pPr>
          <a:r>
            <a:rPr lang="ar-SA" sz="1800" kern="1200" dirty="0" smtClean="0">
              <a:solidFill>
                <a:sysClr val="window" lastClr="FFFFFF"/>
              </a:solidFill>
              <a:latin typeface="Calibri"/>
              <a:ea typeface="+mn-ea"/>
              <a:cs typeface="Sultan normal" pitchFamily="2" charset="-78"/>
            </a:rPr>
            <a:t>4.المساعدة في رفع المستوى </a:t>
          </a:r>
          <a:r>
            <a:rPr lang="ar-SA" sz="1600" kern="1200" dirty="0" smtClean="0">
              <a:solidFill>
                <a:sysClr val="window" lastClr="FFFFFF"/>
              </a:solidFill>
              <a:latin typeface="Calibri"/>
              <a:ea typeface="+mn-ea"/>
              <a:cs typeface="Sultan normal" pitchFamily="2" charset="-78"/>
            </a:rPr>
            <a:t>الصحي والثقافي والتعليمي والاجتماعي</a:t>
          </a:r>
        </a:p>
        <a:p>
          <a:pPr lvl="0" defTabSz="622300" rtl="1">
            <a:spcBef>
              <a:spcPct val="0"/>
            </a:spcBef>
          </a:pPr>
          <a:r>
            <a:rPr lang="ar-SA" sz="1800" kern="1200" dirty="0" smtClean="0">
              <a:solidFill>
                <a:sysClr val="window" lastClr="FFFFFF"/>
              </a:solidFill>
              <a:latin typeface="Calibri"/>
              <a:ea typeface="+mn-ea"/>
              <a:cs typeface="Sultan normal" pitchFamily="2" charset="-78"/>
            </a:rPr>
            <a:t>5.إنشاء المشروعات التي من أهدافها العناية بالطفولة والأمومة</a:t>
          </a:r>
        </a:p>
        <a:p>
          <a:pPr lvl="0" defTabSz="622300" rtl="1">
            <a:spcBef>
              <a:spcPct val="0"/>
            </a:spcBef>
          </a:pPr>
          <a:r>
            <a:rPr lang="ar-SA" sz="1800" kern="1200" dirty="0" smtClean="0">
              <a:solidFill>
                <a:sysClr val="window" lastClr="FFFFFF"/>
              </a:solidFill>
              <a:latin typeface="Calibri"/>
              <a:ea typeface="+mn-ea"/>
              <a:cs typeface="Sultan normal" pitchFamily="2" charset="-78"/>
            </a:rPr>
            <a:t>6.تقديم الإعانات اللازمة كإعانة الزواج وتحسين المساكن</a:t>
          </a:r>
        </a:p>
        <a:p>
          <a:pPr marL="0" lvl="0" indent="0" algn="r" defTabSz="622300" rtl="1">
            <a:lnSpc>
              <a:spcPct val="100000"/>
            </a:lnSpc>
            <a:spcBef>
              <a:spcPct val="0"/>
            </a:spcBef>
            <a:spcAft>
              <a:spcPts val="0"/>
            </a:spcAft>
          </a:pPr>
          <a:endParaRPr lang="ar-SA" sz="1400" kern="1200" dirty="0">
            <a:solidFill>
              <a:sysClr val="window" lastClr="FFFFFF"/>
            </a:solidFill>
            <a:latin typeface="Calibri"/>
            <a:ea typeface="+mn-ea"/>
            <a:cs typeface="Sultan normal" pitchFamily="2" charset="-78"/>
          </a:endParaRPr>
        </a:p>
      </dsp:txBody>
      <dsp:txXfrm>
        <a:off x="101193" y="2981352"/>
        <a:ext cx="4938040" cy="186761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BEF5-1C6D-4776-BF12-B080A18B91BD}">
      <dsp:nvSpPr>
        <dsp:cNvPr id="0" name=""/>
        <dsp:cNvSpPr/>
      </dsp:nvSpPr>
      <dsp:spPr>
        <a:xfrm>
          <a:off x="0" y="4375563"/>
          <a:ext cx="6360368" cy="717847"/>
        </a:xfrm>
        <a:prstGeom prst="rect">
          <a:avLst/>
        </a:prstGeo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kern="1200" dirty="0" smtClean="0">
              <a:solidFill>
                <a:sysClr val="window" lastClr="FFFFFF"/>
              </a:solidFill>
              <a:latin typeface="Calibri"/>
              <a:ea typeface="+mn-ea"/>
              <a:cs typeface="Arial"/>
            </a:rPr>
            <a:t>تحقيق الاستدامة المالية الكاملة للجمعية ومشروعاتها وفق رؤية 2030</a:t>
          </a:r>
          <a:endParaRPr lang="ar-SA" sz="2000" kern="1200" dirty="0">
            <a:solidFill>
              <a:sysClr val="window" lastClr="FFFFFF"/>
            </a:solidFill>
            <a:latin typeface="Calibri"/>
            <a:ea typeface="+mn-ea"/>
            <a:cs typeface="Arial"/>
          </a:endParaRPr>
        </a:p>
      </dsp:txBody>
      <dsp:txXfrm>
        <a:off x="0" y="4375563"/>
        <a:ext cx="6360368" cy="717847"/>
      </dsp:txXfrm>
    </dsp:sp>
    <dsp:sp modelId="{235664EF-D609-491C-9BD6-CB5E42F3B6CD}">
      <dsp:nvSpPr>
        <dsp:cNvPr id="0" name=""/>
        <dsp:cNvSpPr/>
      </dsp:nvSpPr>
      <dsp:spPr>
        <a:xfrm rot="10800000">
          <a:off x="0" y="3282281"/>
          <a:ext cx="6360368" cy="1104049"/>
        </a:xfrm>
        <a:prstGeom prst="upArrowCallout">
          <a:avLst/>
        </a:prstGeom>
        <a:solidFill>
          <a:srgbClr val="9BBB59">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kern="1200" dirty="0" smtClean="0">
              <a:solidFill>
                <a:sysClr val="window" lastClr="FFFFFF"/>
              </a:solidFill>
              <a:latin typeface="Calibri"/>
              <a:ea typeface="+mn-ea"/>
              <a:cs typeface="Arial"/>
            </a:rPr>
            <a:t>التوسع في الشراكات المجتمعية المؤسسية الهادفة</a:t>
          </a:r>
          <a:endParaRPr lang="ar-SA" sz="2000" kern="1200" dirty="0">
            <a:solidFill>
              <a:sysClr val="window" lastClr="FFFFFF"/>
            </a:solidFill>
            <a:latin typeface="Calibri"/>
            <a:ea typeface="+mn-ea"/>
            <a:cs typeface="Arial"/>
          </a:endParaRPr>
        </a:p>
      </dsp:txBody>
      <dsp:txXfrm rot="10800000">
        <a:off x="0" y="3282281"/>
        <a:ext cx="6360368" cy="717378"/>
      </dsp:txXfrm>
    </dsp:sp>
    <dsp:sp modelId="{FE88CA80-F02A-402E-BB5F-2B20C87AB4B3}">
      <dsp:nvSpPr>
        <dsp:cNvPr id="0" name=""/>
        <dsp:cNvSpPr/>
      </dsp:nvSpPr>
      <dsp:spPr>
        <a:xfrm rot="10800000">
          <a:off x="0" y="2188999"/>
          <a:ext cx="6360368" cy="1104049"/>
        </a:xfrm>
        <a:prstGeom prst="upArrowCallout">
          <a:avLst/>
        </a:prstGeom>
        <a:solidFill>
          <a:srgbClr val="8064A2">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kern="1200" dirty="0" smtClean="0">
              <a:solidFill>
                <a:sysClr val="window" lastClr="FFFFFF"/>
              </a:solidFill>
              <a:latin typeface="Calibri"/>
              <a:ea typeface="+mn-ea"/>
              <a:cs typeface="Arial"/>
            </a:rPr>
            <a:t>التحول في تقديم الخدمات من الرعوية إلى التنموية ومن الاحتياج إلى الإنتاج</a:t>
          </a:r>
          <a:endParaRPr lang="ar-SA" sz="2000" kern="1200" dirty="0">
            <a:solidFill>
              <a:sysClr val="window" lastClr="FFFFFF"/>
            </a:solidFill>
            <a:latin typeface="Calibri"/>
            <a:ea typeface="+mn-ea"/>
            <a:cs typeface="Arial"/>
          </a:endParaRPr>
        </a:p>
      </dsp:txBody>
      <dsp:txXfrm rot="10800000">
        <a:off x="0" y="2188999"/>
        <a:ext cx="6360368" cy="717378"/>
      </dsp:txXfrm>
    </dsp:sp>
    <dsp:sp modelId="{9F5025F1-719C-4C90-ACAC-86024C2404A8}">
      <dsp:nvSpPr>
        <dsp:cNvPr id="0" name=""/>
        <dsp:cNvSpPr/>
      </dsp:nvSpPr>
      <dsp:spPr>
        <a:xfrm rot="10800000">
          <a:off x="0" y="1095717"/>
          <a:ext cx="6360368" cy="1104049"/>
        </a:xfrm>
        <a:prstGeom prst="upArrowCallout">
          <a:avLst/>
        </a:prstGeom>
        <a:solidFill>
          <a:srgbClr val="4BACC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kern="1200" dirty="0" smtClean="0">
              <a:solidFill>
                <a:sysClr val="window" lastClr="FFFFFF"/>
              </a:solidFill>
              <a:latin typeface="Calibri"/>
              <a:ea typeface="+mn-ea"/>
              <a:cs typeface="Arial"/>
            </a:rPr>
            <a:t>التوسع في خدمات الجمعية لتشمل فئات المجتمع بجميع أطيافه</a:t>
          </a:r>
          <a:endParaRPr lang="ar-SA" sz="2000" kern="1200" dirty="0">
            <a:solidFill>
              <a:sysClr val="window" lastClr="FFFFFF"/>
            </a:solidFill>
            <a:latin typeface="Calibri"/>
            <a:ea typeface="+mn-ea"/>
            <a:cs typeface="Arial"/>
          </a:endParaRPr>
        </a:p>
      </dsp:txBody>
      <dsp:txXfrm rot="10800000">
        <a:off x="0" y="1095717"/>
        <a:ext cx="6360368" cy="717378"/>
      </dsp:txXfrm>
    </dsp:sp>
    <dsp:sp modelId="{86B48F68-A530-474F-A708-D80242AB4B39}">
      <dsp:nvSpPr>
        <dsp:cNvPr id="0" name=""/>
        <dsp:cNvSpPr/>
      </dsp:nvSpPr>
      <dsp:spPr>
        <a:xfrm rot="10800000">
          <a:off x="0" y="2435"/>
          <a:ext cx="6360368" cy="1104049"/>
        </a:xfrm>
        <a:prstGeom prst="upArrowCallout">
          <a:avLst/>
        </a:prstGeom>
        <a:solidFill>
          <a:srgbClr val="F79646">
            <a:hueOff val="0"/>
            <a:satOff val="0"/>
            <a:lumOff val="0"/>
            <a:alphaOff val="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rtl="1">
            <a:lnSpc>
              <a:spcPct val="90000"/>
            </a:lnSpc>
            <a:spcBef>
              <a:spcPct val="0"/>
            </a:spcBef>
            <a:spcAft>
              <a:spcPct val="35000"/>
            </a:spcAft>
          </a:pPr>
          <a:r>
            <a:rPr lang="ar-SA" sz="2000" kern="1200" dirty="0" smtClean="0">
              <a:solidFill>
                <a:srgbClr val="002060"/>
              </a:solidFill>
              <a:latin typeface="Calibri"/>
              <a:ea typeface="+mn-ea"/>
              <a:cs typeface="Arial"/>
            </a:rPr>
            <a:t>توظيف الخدمات الرقمية في التعامل مع المستفيدين والمتبرعين</a:t>
          </a:r>
          <a:endParaRPr lang="ar-SA" sz="2000" kern="1200" dirty="0">
            <a:solidFill>
              <a:srgbClr val="002060"/>
            </a:solidFill>
            <a:latin typeface="Calibri"/>
            <a:ea typeface="+mn-ea"/>
            <a:cs typeface="Arial"/>
          </a:endParaRPr>
        </a:p>
      </dsp:txBody>
      <dsp:txXfrm rot="10800000">
        <a:off x="0" y="2435"/>
        <a:ext cx="6360368" cy="71737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6888"/>
          </a:xfrm>
          <a:prstGeom prst="rect">
            <a:avLst/>
          </a:prstGeom>
        </p:spPr>
        <p:txBody>
          <a:bodyPr vert="horz" lIns="92592" tIns="46296" rIns="92592" bIns="46296"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96888"/>
          </a:xfrm>
          <a:prstGeom prst="rect">
            <a:avLst/>
          </a:prstGeom>
        </p:spPr>
        <p:txBody>
          <a:bodyPr vert="horz" lIns="92592" tIns="46296" rIns="92592" bIns="46296" rtlCol="0"/>
          <a:lstStyle>
            <a:lvl1pPr algn="r" rtl="0" fontAlgn="auto">
              <a:spcBef>
                <a:spcPts val="0"/>
              </a:spcBef>
              <a:spcAft>
                <a:spcPts val="0"/>
              </a:spcAft>
              <a:defRPr sz="1200">
                <a:latin typeface="+mn-lt"/>
                <a:cs typeface="+mn-cs"/>
              </a:defRPr>
            </a:lvl1pPr>
          </a:lstStyle>
          <a:p>
            <a:pPr>
              <a:defRPr/>
            </a:pPr>
            <a:fld id="{A5F756B2-D7B5-45E6-B12C-04AAC648A646}" type="datetimeFigureOut">
              <a:rPr lang="en-US"/>
              <a:pPr>
                <a:defRPr/>
              </a:pPr>
              <a:t>6/19/2025</a:t>
            </a:fld>
            <a:endParaRPr lang="en-US"/>
          </a:p>
        </p:txBody>
      </p:sp>
      <p:sp>
        <p:nvSpPr>
          <p:cNvPr id="4" name="Slide Image Placeholder 3"/>
          <p:cNvSpPr>
            <a:spLocks noGrp="1" noRot="1" noChangeAspect="1"/>
          </p:cNvSpPr>
          <p:nvPr>
            <p:ph type="sldImg" idx="2"/>
          </p:nvPr>
        </p:nvSpPr>
        <p:spPr>
          <a:xfrm>
            <a:off x="941388" y="746125"/>
            <a:ext cx="4975225" cy="3730625"/>
          </a:xfrm>
          <a:prstGeom prst="rect">
            <a:avLst/>
          </a:prstGeom>
          <a:noFill/>
          <a:ln w="12700">
            <a:solidFill>
              <a:prstClr val="black"/>
            </a:solidFill>
          </a:ln>
        </p:spPr>
        <p:txBody>
          <a:bodyPr vert="horz" lIns="92592" tIns="46296" rIns="92592" bIns="46296" rtlCol="0" anchor="ctr"/>
          <a:lstStyle/>
          <a:p>
            <a:pPr lvl="0"/>
            <a:endParaRPr lang="en-US" noProof="0"/>
          </a:p>
        </p:txBody>
      </p:sp>
      <p:sp>
        <p:nvSpPr>
          <p:cNvPr id="5" name="Notes Placeholder 4"/>
          <p:cNvSpPr>
            <a:spLocks noGrp="1"/>
          </p:cNvSpPr>
          <p:nvPr>
            <p:ph type="body" sz="quarter" idx="3"/>
          </p:nvPr>
        </p:nvSpPr>
        <p:spPr>
          <a:xfrm>
            <a:off x="685800" y="4724400"/>
            <a:ext cx="5486400" cy="4476750"/>
          </a:xfrm>
          <a:prstGeom prst="rect">
            <a:avLst/>
          </a:prstGeom>
        </p:spPr>
        <p:txBody>
          <a:bodyPr vert="horz" lIns="92592" tIns="46296" rIns="92592" bIns="46296"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8800"/>
            <a:ext cx="2971800" cy="496888"/>
          </a:xfrm>
          <a:prstGeom prst="rect">
            <a:avLst/>
          </a:prstGeom>
        </p:spPr>
        <p:txBody>
          <a:bodyPr vert="horz" lIns="92592" tIns="46296" rIns="92592" bIns="46296"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9448800"/>
            <a:ext cx="2971800" cy="496888"/>
          </a:xfrm>
          <a:prstGeom prst="rect">
            <a:avLst/>
          </a:prstGeom>
        </p:spPr>
        <p:txBody>
          <a:bodyPr vert="horz" lIns="92592" tIns="46296" rIns="92592" bIns="46296" rtlCol="0" anchor="b"/>
          <a:lstStyle>
            <a:lvl1pPr algn="r" rtl="0" fontAlgn="auto">
              <a:spcBef>
                <a:spcPts val="0"/>
              </a:spcBef>
              <a:spcAft>
                <a:spcPts val="0"/>
              </a:spcAft>
              <a:defRPr sz="1200">
                <a:latin typeface="+mn-lt"/>
                <a:cs typeface="+mn-cs"/>
              </a:defRPr>
            </a:lvl1pPr>
          </a:lstStyle>
          <a:p>
            <a:pPr>
              <a:defRPr/>
            </a:pPr>
            <a:fld id="{672A9B9B-4D25-4C4F-B283-6E28E96C9E3D}" type="slidenum">
              <a:rPr lang="en-US"/>
              <a:pPr>
                <a:defRPr/>
              </a:pPr>
              <a:t>‹#›</a:t>
            </a:fld>
            <a:endParaRPr lang="en-US"/>
          </a:p>
        </p:txBody>
      </p:sp>
    </p:spTree>
    <p:extLst>
      <p:ext uri="{BB962C8B-B14F-4D97-AF65-F5344CB8AC3E}">
        <p14:creationId xmlns:p14="http://schemas.microsoft.com/office/powerpoint/2010/main" val="330728049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1.xml"/><Relationship Id="rId4"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audio" Target="../media/audio1.wav"/><Relationship Id="rId1" Type="http://schemas.openxmlformats.org/officeDocument/2006/relationships/themeOverride" Target="../theme/themeOverride2.xml"/><Relationship Id="rId4"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ar-SA" smtClean="0"/>
              <a:t>انقر لتحرير نمط العنوان الرئيسي</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ar-SA" smtClean="0"/>
              <a:t>انقر لتحرير نمط العنوان الثانوي الرئيسي</a:t>
            </a:r>
            <a:endParaRPr lang="en-US"/>
          </a:p>
        </p:txBody>
      </p:sp>
      <p:sp>
        <p:nvSpPr>
          <p:cNvPr id="4" name="Date Placeholder 29"/>
          <p:cNvSpPr>
            <a:spLocks noGrp="1"/>
          </p:cNvSpPr>
          <p:nvPr>
            <p:ph type="dt" sz="half" idx="10"/>
          </p:nvPr>
        </p:nvSpPr>
        <p:spPr/>
        <p:txBody>
          <a:bodyPr/>
          <a:lstStyle>
            <a:lvl1pPr>
              <a:defRPr/>
            </a:lvl1pPr>
          </a:lstStyle>
          <a:p>
            <a:pPr>
              <a:defRPr/>
            </a:pPr>
            <a:fld id="{141B8046-2BB6-4ACC-842B-64308BCE1761}" type="datetimeFigureOut">
              <a:rPr lang="en-US"/>
              <a:pPr>
                <a:defRPr/>
              </a:pPr>
              <a:t>6/19/2025</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9AAB7416-5560-4DC6-A0EC-1E6EC3A91327}" type="slidenum">
              <a:rPr lang="en-US"/>
              <a:pPr>
                <a:defRPr/>
              </a:pPr>
              <a:t>‹#›</a:t>
            </a:fld>
            <a:endParaRPr lang="en-US"/>
          </a:p>
        </p:txBody>
      </p:sp>
    </p:spTree>
    <p:extLst>
      <p:ext uri="{BB962C8B-B14F-4D97-AF65-F5344CB8AC3E}">
        <p14:creationId xmlns:p14="http://schemas.microsoft.com/office/powerpoint/2010/main" val="20416103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Click="0" advTm="5000">
        <p:sndAc>
          <p:stSnd>
            <p:snd r:embed="rId2" name="arrow.wav"/>
          </p:stSnd>
        </p:sndAc>
      </p:transition>
    </mc:Choice>
    <mc:Fallback xmlns="">
      <p:transition spd="slow" advClick="0" advTm="5000">
        <p:sndAc>
          <p:stSnd>
            <p:snd r:embed="rId4" name="arrow.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9"/>
          <p:cNvSpPr>
            <a:spLocks noGrp="1"/>
          </p:cNvSpPr>
          <p:nvPr>
            <p:ph type="dt" sz="half" idx="10"/>
          </p:nvPr>
        </p:nvSpPr>
        <p:spPr/>
        <p:txBody>
          <a:bodyPr/>
          <a:lstStyle>
            <a:lvl1pPr>
              <a:defRPr/>
            </a:lvl1pPr>
          </a:lstStyle>
          <a:p>
            <a:pPr>
              <a:defRPr/>
            </a:pPr>
            <a:fld id="{43E670A3-2B59-4689-A686-4C0A4CFED04B}" type="datetimeFigureOut">
              <a:rPr lang="en-US"/>
              <a:pPr>
                <a:defRPr/>
              </a:pPr>
              <a:t>6/19/2025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CE27C9C-6AC7-4F26-B0AE-11F62E327575}" type="slidenum">
              <a:rPr lang="en-US"/>
              <a:pPr>
                <a:defRPr/>
              </a:pPr>
              <a:t>‹#›</a:t>
            </a:fld>
            <a:endParaRPr lang="en-US"/>
          </a:p>
        </p:txBody>
      </p:sp>
    </p:spTree>
    <p:extLst>
      <p:ext uri="{BB962C8B-B14F-4D97-AF65-F5344CB8AC3E}">
        <p14:creationId xmlns:p14="http://schemas.microsoft.com/office/powerpoint/2010/main" val="2158584393"/>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1" name="arrow.wav"/>
          </p:stSnd>
        </p:sndAc>
      </p:transition>
    </mc:Choice>
    <mc:Fallback xmlns="">
      <p:transition spd="slow" advClick="0" advTm="5000">
        <p:sndAc>
          <p:stSnd>
            <p:snd r:embed="rId3" name="arrow.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9"/>
          <p:cNvSpPr>
            <a:spLocks noGrp="1"/>
          </p:cNvSpPr>
          <p:nvPr>
            <p:ph type="dt" sz="half" idx="10"/>
          </p:nvPr>
        </p:nvSpPr>
        <p:spPr/>
        <p:txBody>
          <a:bodyPr/>
          <a:lstStyle>
            <a:lvl1pPr>
              <a:defRPr/>
            </a:lvl1pPr>
          </a:lstStyle>
          <a:p>
            <a:pPr>
              <a:defRPr/>
            </a:pPr>
            <a:fld id="{9B8880E0-4F63-41A4-8BBF-0A8DA58426EF}" type="datetimeFigureOut">
              <a:rPr lang="en-US"/>
              <a:pPr>
                <a:defRPr/>
              </a:pPr>
              <a:t>6/19/2025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F16D2C1C-AFE6-4347-AE6F-ADCE0020A30D}" type="slidenum">
              <a:rPr lang="en-US"/>
              <a:pPr>
                <a:defRPr/>
              </a:pPr>
              <a:t>‹#›</a:t>
            </a:fld>
            <a:endParaRPr lang="en-US"/>
          </a:p>
        </p:txBody>
      </p:sp>
    </p:spTree>
    <p:extLst>
      <p:ext uri="{BB962C8B-B14F-4D97-AF65-F5344CB8AC3E}">
        <p14:creationId xmlns:p14="http://schemas.microsoft.com/office/powerpoint/2010/main" val="2951250344"/>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1" name="arrow.wav"/>
          </p:stSnd>
        </p:sndAc>
      </p:transition>
    </mc:Choice>
    <mc:Fallback xmlns="">
      <p:transition spd="slow" advClick="0" advTm="5000">
        <p:sndAc>
          <p:stSnd>
            <p:snd r:embed="rId3" name="arrow.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9"/>
          <p:cNvSpPr>
            <a:spLocks noGrp="1"/>
          </p:cNvSpPr>
          <p:nvPr>
            <p:ph type="dt" sz="half" idx="10"/>
          </p:nvPr>
        </p:nvSpPr>
        <p:spPr/>
        <p:txBody>
          <a:bodyPr/>
          <a:lstStyle>
            <a:lvl1pPr>
              <a:defRPr/>
            </a:lvl1pPr>
          </a:lstStyle>
          <a:p>
            <a:pPr>
              <a:defRPr/>
            </a:pPr>
            <a:fld id="{28B7F411-936A-4792-8F1D-BD8265647DAA}" type="datetimeFigureOut">
              <a:rPr lang="en-US"/>
              <a:pPr>
                <a:defRPr/>
              </a:pPr>
              <a:t>6/19/2025</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3DA200C9-EF6A-42E1-9D81-4444528579A9}" type="slidenum">
              <a:rPr lang="en-US"/>
              <a:pPr>
                <a:defRPr/>
              </a:pPr>
              <a:t>‹#›</a:t>
            </a:fld>
            <a:endParaRPr lang="en-US"/>
          </a:p>
        </p:txBody>
      </p:sp>
    </p:spTree>
    <p:extLst>
      <p:ext uri="{BB962C8B-B14F-4D97-AF65-F5344CB8AC3E}">
        <p14:creationId xmlns:p14="http://schemas.microsoft.com/office/powerpoint/2010/main" val="3527693513"/>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1" name="arrow.wav"/>
          </p:stSnd>
        </p:sndAc>
      </p:transition>
    </mc:Choice>
    <mc:Fallback xmlns="">
      <p:transition spd="slow" advClick="0" advTm="5000">
        <p:sndAc>
          <p:stSnd>
            <p:snd r:embed="rId3" name="arrow.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lvl1pPr>
              <a:defRPr/>
            </a:lvl1pPr>
          </a:lstStyle>
          <a:p>
            <a:pPr>
              <a:defRPr/>
            </a:pPr>
            <a:fld id="{81858CA5-A396-48CF-BDA5-EA387568BCBF}" type="datetimeFigureOut">
              <a:rPr lang="en-US"/>
              <a:pPr>
                <a:defRPr/>
              </a:pPr>
              <a:t>6/19/2025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84E013E-4781-41C5-A638-D519C460C5F7}" type="slidenum">
              <a:rPr lang="en-US"/>
              <a:pPr>
                <a:defRPr/>
              </a:pPr>
              <a:t>‹#›</a:t>
            </a:fld>
            <a:endParaRPr lang="en-US"/>
          </a:p>
        </p:txBody>
      </p:sp>
    </p:spTree>
    <p:extLst>
      <p:ext uri="{BB962C8B-B14F-4D97-AF65-F5344CB8AC3E}">
        <p14:creationId xmlns:p14="http://schemas.microsoft.com/office/powerpoint/2010/main" val="76498436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000" advClick="0" advTm="5000">
        <p:sndAc>
          <p:stSnd>
            <p:snd r:embed="rId2" name="arrow.wav"/>
          </p:stSnd>
        </p:sndAc>
      </p:transition>
    </mc:Choice>
    <mc:Fallback xmlns="">
      <p:transition spd="slow" advClick="0" advTm="5000">
        <p:sndAc>
          <p:stSnd>
            <p:snd r:embed="rId4" name="arrow.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ar-SA" smtClean="0"/>
              <a:t>انقر لتحرير نمط العنوان الرئيسي</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9"/>
          <p:cNvSpPr>
            <a:spLocks noGrp="1"/>
          </p:cNvSpPr>
          <p:nvPr>
            <p:ph type="dt" sz="half" idx="10"/>
          </p:nvPr>
        </p:nvSpPr>
        <p:spPr/>
        <p:txBody>
          <a:bodyPr/>
          <a:lstStyle>
            <a:lvl1pPr>
              <a:defRPr/>
            </a:lvl1pPr>
          </a:lstStyle>
          <a:p>
            <a:pPr>
              <a:defRPr/>
            </a:pPr>
            <a:fld id="{8F99AF1C-6D10-43CC-A7C4-AF0F660CEE69}" type="datetimeFigureOut">
              <a:rPr lang="en-US"/>
              <a:pPr>
                <a:defRPr/>
              </a:pPr>
              <a:t>6/19/2025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71E3C93B-4555-455D-9B00-B7D5E1F27AAE}" type="slidenum">
              <a:rPr lang="en-US"/>
              <a:pPr>
                <a:defRPr/>
              </a:pPr>
              <a:t>‹#›</a:t>
            </a:fld>
            <a:endParaRPr lang="en-US"/>
          </a:p>
        </p:txBody>
      </p:sp>
    </p:spTree>
    <p:extLst>
      <p:ext uri="{BB962C8B-B14F-4D97-AF65-F5344CB8AC3E}">
        <p14:creationId xmlns:p14="http://schemas.microsoft.com/office/powerpoint/2010/main" val="4028471743"/>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1" name="arrow.wav"/>
          </p:stSnd>
        </p:sndAc>
      </p:transition>
    </mc:Choice>
    <mc:Fallback xmlns="">
      <p:transition spd="slow" advClick="0" advTm="5000">
        <p:sndAc>
          <p:stSnd>
            <p:snd r:embed="rId3" name="arrow.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ar-SA" smtClean="0"/>
              <a:t>انقر لتحرير أنماط النص الرئيسي</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Date Placeholder 9"/>
          <p:cNvSpPr>
            <a:spLocks noGrp="1"/>
          </p:cNvSpPr>
          <p:nvPr>
            <p:ph type="dt" sz="half" idx="10"/>
          </p:nvPr>
        </p:nvSpPr>
        <p:spPr/>
        <p:txBody>
          <a:bodyPr/>
          <a:lstStyle>
            <a:lvl1pPr>
              <a:defRPr/>
            </a:lvl1pPr>
          </a:lstStyle>
          <a:p>
            <a:pPr>
              <a:defRPr/>
            </a:pPr>
            <a:fld id="{CA21C0C1-A137-4792-A53A-E4F65EC1CB81}" type="datetimeFigureOut">
              <a:rPr lang="en-US"/>
              <a:pPr>
                <a:defRPr/>
              </a:pPr>
              <a:t>6/19/2025</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BB34959B-255A-472A-9F40-4D7DEC31257A}" type="slidenum">
              <a:rPr lang="en-US"/>
              <a:pPr>
                <a:defRPr/>
              </a:pPr>
              <a:t>‹#›</a:t>
            </a:fld>
            <a:endParaRPr lang="en-US"/>
          </a:p>
        </p:txBody>
      </p:sp>
    </p:spTree>
    <p:extLst>
      <p:ext uri="{BB962C8B-B14F-4D97-AF65-F5344CB8AC3E}">
        <p14:creationId xmlns:p14="http://schemas.microsoft.com/office/powerpoint/2010/main" val="740271903"/>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1" name="arrow.wav"/>
          </p:stSnd>
        </p:sndAc>
      </p:transition>
    </mc:Choice>
    <mc:Fallback xmlns="">
      <p:transition spd="slow" advClick="0" advTm="5000">
        <p:sndAc>
          <p:stSnd>
            <p:snd r:embed="rId3" name="arrow.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ar-SA" smtClean="0"/>
              <a:t>انقر لتحرير نمط العنوان الرئيسي</a:t>
            </a:r>
            <a:endParaRPr lang="en-US"/>
          </a:p>
        </p:txBody>
      </p:sp>
      <p:sp>
        <p:nvSpPr>
          <p:cNvPr id="3" name="Date Placeholder 9"/>
          <p:cNvSpPr>
            <a:spLocks noGrp="1"/>
          </p:cNvSpPr>
          <p:nvPr>
            <p:ph type="dt" sz="half" idx="10"/>
          </p:nvPr>
        </p:nvSpPr>
        <p:spPr/>
        <p:txBody>
          <a:bodyPr/>
          <a:lstStyle>
            <a:lvl1pPr>
              <a:defRPr/>
            </a:lvl1pPr>
          </a:lstStyle>
          <a:p>
            <a:pPr>
              <a:defRPr/>
            </a:pPr>
            <a:fld id="{879F19B2-01B0-4A6F-9D80-24A5E8B18EA2}" type="datetimeFigureOut">
              <a:rPr lang="en-US"/>
              <a:pPr>
                <a:defRPr/>
              </a:pPr>
              <a:t>6/19/2025</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BE83C34B-04A3-4C0A-8A1E-9BC824FFFB29}" type="slidenum">
              <a:rPr lang="en-US"/>
              <a:pPr>
                <a:defRPr/>
              </a:pPr>
              <a:t>‹#›</a:t>
            </a:fld>
            <a:endParaRPr lang="en-US"/>
          </a:p>
        </p:txBody>
      </p:sp>
    </p:spTree>
    <p:extLst>
      <p:ext uri="{BB962C8B-B14F-4D97-AF65-F5344CB8AC3E}">
        <p14:creationId xmlns:p14="http://schemas.microsoft.com/office/powerpoint/2010/main" val="2500910793"/>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1" name="arrow.wav"/>
          </p:stSnd>
        </p:sndAc>
      </p:transition>
    </mc:Choice>
    <mc:Fallback xmlns="">
      <p:transition spd="slow" advClick="0" advTm="5000">
        <p:sndAc>
          <p:stSnd>
            <p:snd r:embed="rId3" name="arrow.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6892D5F1-5398-43D4-93CE-CB957DD982BF}" type="datetimeFigureOut">
              <a:rPr lang="en-US"/>
              <a:pPr>
                <a:defRPr/>
              </a:pPr>
              <a:t>6/19/2025</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78FE9371-3C65-4722-BAE5-B8CB5F94B2D1}" type="slidenum">
              <a:rPr lang="en-US"/>
              <a:pPr>
                <a:defRPr/>
              </a:pPr>
              <a:t>‹#›</a:t>
            </a:fld>
            <a:endParaRPr lang="en-US"/>
          </a:p>
        </p:txBody>
      </p:sp>
    </p:spTree>
    <p:extLst>
      <p:ext uri="{BB962C8B-B14F-4D97-AF65-F5344CB8AC3E}">
        <p14:creationId xmlns:p14="http://schemas.microsoft.com/office/powerpoint/2010/main" val="2036174930"/>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1" name="arrow.wav"/>
          </p:stSnd>
        </p:sndAc>
      </p:transition>
    </mc:Choice>
    <mc:Fallback xmlns="">
      <p:transition spd="slow" advClick="0" advTm="5000">
        <p:sndAc>
          <p:stSnd>
            <p:snd r:embed="rId3" name="arrow.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ar-SA" smtClean="0"/>
              <a:t>انقر لتحرير نمط العنوان الرئيسي</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ar-SA" smtClean="0"/>
              <a:t>انقر لتحرير أنماط النص الرئيسي</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9"/>
          <p:cNvSpPr>
            <a:spLocks noGrp="1"/>
          </p:cNvSpPr>
          <p:nvPr>
            <p:ph type="dt" sz="half" idx="10"/>
          </p:nvPr>
        </p:nvSpPr>
        <p:spPr/>
        <p:txBody>
          <a:bodyPr/>
          <a:lstStyle>
            <a:lvl1pPr>
              <a:defRPr/>
            </a:lvl1pPr>
          </a:lstStyle>
          <a:p>
            <a:pPr>
              <a:defRPr/>
            </a:pPr>
            <a:fld id="{9AD32DBE-E231-4382-914C-69C625C683DB}" type="datetimeFigureOut">
              <a:rPr lang="en-US"/>
              <a:pPr>
                <a:defRPr/>
              </a:pPr>
              <a:t>6/19/2025</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54FE756-B54B-4A2D-977B-A80FB1463F82}" type="slidenum">
              <a:rPr lang="en-US"/>
              <a:pPr>
                <a:defRPr/>
              </a:pPr>
              <a:t>‹#›</a:t>
            </a:fld>
            <a:endParaRPr lang="en-US"/>
          </a:p>
        </p:txBody>
      </p:sp>
    </p:spTree>
    <p:extLst>
      <p:ext uri="{BB962C8B-B14F-4D97-AF65-F5344CB8AC3E}">
        <p14:creationId xmlns:p14="http://schemas.microsoft.com/office/powerpoint/2010/main" val="2626689131"/>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1" name="arrow.wav"/>
          </p:stSnd>
        </p:sndAc>
      </p:transition>
    </mc:Choice>
    <mc:Fallback xmlns="">
      <p:transition spd="slow" advClick="0" advTm="5000">
        <p:sndAc>
          <p:stSnd>
            <p:snd r:embed="rId3" name="arrow.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ar-SA" smtClean="0"/>
              <a:t>انقر لتحرير نمط العنوان الرئيسي</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ar-SA" smtClean="0"/>
              <a:t>انقر لتحرير أنماط النص الرئيسي</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ar-SA" noProof="0" smtClean="0"/>
              <a:t>انقر فوق الأيقونة لإضافة صورة</a:t>
            </a:r>
            <a:endParaRPr lang="en-US" noProof="0" dirty="0"/>
          </a:p>
        </p:txBody>
      </p:sp>
      <p:sp>
        <p:nvSpPr>
          <p:cNvPr id="9" name="Date Placeholder 4"/>
          <p:cNvSpPr>
            <a:spLocks noGrp="1"/>
          </p:cNvSpPr>
          <p:nvPr>
            <p:ph type="dt" sz="half" idx="10"/>
          </p:nvPr>
        </p:nvSpPr>
        <p:spPr/>
        <p:txBody>
          <a:bodyPr/>
          <a:lstStyle>
            <a:lvl1pPr>
              <a:defRPr/>
            </a:lvl1pPr>
          </a:lstStyle>
          <a:p>
            <a:pPr>
              <a:defRPr/>
            </a:pPr>
            <a:fld id="{7239C5EB-0926-4731-953B-C452DCB31541}" type="datetimeFigureOut">
              <a:rPr lang="en-US"/>
              <a:pPr>
                <a:defRPr/>
              </a:pPr>
              <a:t>6/19/2025</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01DFEFF0-090E-496A-8734-E7925AED7831}" type="slidenum">
              <a:rPr lang="en-US"/>
              <a:pPr>
                <a:defRPr/>
              </a:pPr>
              <a:t>‹#›</a:t>
            </a:fld>
            <a:endParaRPr lang="en-US"/>
          </a:p>
        </p:txBody>
      </p:sp>
    </p:spTree>
    <p:extLst>
      <p:ext uri="{BB962C8B-B14F-4D97-AF65-F5344CB8AC3E}">
        <p14:creationId xmlns:p14="http://schemas.microsoft.com/office/powerpoint/2010/main" val="2718621268"/>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1" name="arrow.wav"/>
          </p:stSnd>
        </p:sndAc>
      </p:transition>
    </mc:Choice>
    <mc:Fallback xmlns="">
      <p:transition spd="slow" advClick="0" advTm="5000">
        <p:sndAc>
          <p:stSnd>
            <p:snd r:embed="rId3" name="arrow.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lgn="l" rtl="0">
              <a:defRPr/>
            </a:pPr>
            <a:endParaRPr lang="en-US">
              <a:latin typeface="+mn-lt"/>
              <a:cs typeface="+mn-cs"/>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ar-SA" smtClean="0"/>
              <a:t>انقر لتحرير نمط العنوان الرئيسي</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smtClean="0">
                <a:solidFill>
                  <a:schemeClr val="tx2">
                    <a:shade val="90000"/>
                  </a:schemeClr>
                </a:solidFill>
              </a:defRPr>
            </a:lvl1pPr>
          </a:lstStyle>
          <a:p>
            <a:pPr>
              <a:defRPr/>
            </a:pPr>
            <a:fld id="{C7CD573B-2A41-48E0-95E8-657FAE44E934}" type="datetimeFigureOut">
              <a:rPr lang="en-US"/>
              <a:pPr>
                <a:defRPr/>
              </a:pPr>
              <a:t>6/19/2025</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92514243-B3A2-4D27-8847-60A19C907927}"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5668" r:id="rId1"/>
    <p:sldLayoutId id="2147485660" r:id="rId2"/>
    <p:sldLayoutId id="2147485669" r:id="rId3"/>
    <p:sldLayoutId id="2147485661" r:id="rId4"/>
    <p:sldLayoutId id="2147485662" r:id="rId5"/>
    <p:sldLayoutId id="2147485663" r:id="rId6"/>
    <p:sldLayoutId id="2147485664" r:id="rId7"/>
    <p:sldLayoutId id="2147485665" r:id="rId8"/>
    <p:sldLayoutId id="2147485670" r:id="rId9"/>
    <p:sldLayoutId id="2147485666" r:id="rId10"/>
    <p:sldLayoutId id="2147485667" r:id="rId11"/>
  </p:sldLayoutIdLst>
  <mc:AlternateContent xmlns:mc="http://schemas.openxmlformats.org/markup-compatibility/2006" xmlns:p14="http://schemas.microsoft.com/office/powerpoint/2010/main">
    <mc:Choice Requires="p14">
      <p:transition spd="slow" p14:dur="3000" advClick="0" advTm="5000">
        <p:sndAc>
          <p:stSnd>
            <p:snd r:embed="rId13" name="arrow.wav"/>
          </p:stSnd>
        </p:sndAc>
      </p:transition>
    </mc:Choice>
    <mc:Fallback xmlns="">
      <p:transition spd="slow" advClick="0" advTm="5000">
        <p:sndAc>
          <p:stSnd>
            <p:snd r:embed="rId14" name="arrow.wav"/>
          </p:stSnd>
        </p:sndAc>
      </p:transition>
    </mc:Fallback>
  </mc:AlternateContent>
  <p:timing>
    <p:tnLst>
      <p:par>
        <p:cTn id="1" dur="indefinite" restart="never" nodeType="tmRoot"/>
      </p:par>
    </p:tnLst>
  </p:timing>
  <p:txStyles>
    <p:titleStyle>
      <a:lvl1pPr algn="l" rtl="1" fontAlgn="base">
        <a:spcBef>
          <a:spcPct val="0"/>
        </a:spcBef>
        <a:spcAft>
          <a:spcPct val="0"/>
        </a:spcAft>
        <a:defRPr sz="5000" kern="1200">
          <a:solidFill>
            <a:schemeClr val="tx2"/>
          </a:solidFill>
          <a:latin typeface="+mj-lt"/>
          <a:ea typeface="+mj-ea"/>
          <a:cs typeface="Arial" pitchFamily="34" charset="0"/>
        </a:defRPr>
      </a:lvl1pPr>
      <a:lvl2pPr algn="l" rtl="1" fontAlgn="base">
        <a:spcBef>
          <a:spcPct val="0"/>
        </a:spcBef>
        <a:spcAft>
          <a:spcPct val="0"/>
        </a:spcAft>
        <a:defRPr sz="5000">
          <a:solidFill>
            <a:schemeClr val="tx2"/>
          </a:solidFill>
          <a:latin typeface="Calibri" pitchFamily="34" charset="0"/>
          <a:cs typeface="Arial" pitchFamily="34" charset="0"/>
        </a:defRPr>
      </a:lvl2pPr>
      <a:lvl3pPr algn="l" rtl="1" fontAlgn="base">
        <a:spcBef>
          <a:spcPct val="0"/>
        </a:spcBef>
        <a:spcAft>
          <a:spcPct val="0"/>
        </a:spcAft>
        <a:defRPr sz="5000">
          <a:solidFill>
            <a:schemeClr val="tx2"/>
          </a:solidFill>
          <a:latin typeface="Calibri" pitchFamily="34" charset="0"/>
          <a:cs typeface="Arial" pitchFamily="34" charset="0"/>
        </a:defRPr>
      </a:lvl3pPr>
      <a:lvl4pPr algn="l" rtl="1" fontAlgn="base">
        <a:spcBef>
          <a:spcPct val="0"/>
        </a:spcBef>
        <a:spcAft>
          <a:spcPct val="0"/>
        </a:spcAft>
        <a:defRPr sz="5000">
          <a:solidFill>
            <a:schemeClr val="tx2"/>
          </a:solidFill>
          <a:latin typeface="Calibri" pitchFamily="34" charset="0"/>
          <a:cs typeface="Arial" pitchFamily="34" charset="0"/>
        </a:defRPr>
      </a:lvl4pPr>
      <a:lvl5pPr algn="l" rtl="1" fontAlgn="base">
        <a:spcBef>
          <a:spcPct val="0"/>
        </a:spcBef>
        <a:spcAft>
          <a:spcPct val="0"/>
        </a:spcAft>
        <a:defRPr sz="5000">
          <a:solidFill>
            <a:schemeClr val="tx2"/>
          </a:solidFill>
          <a:latin typeface="Calibri" pitchFamily="34" charset="0"/>
          <a:cs typeface="Arial" pitchFamily="34" charset="0"/>
        </a:defRPr>
      </a:lvl5pPr>
      <a:lvl6pPr marL="457200" algn="l" rtl="1" fontAlgn="base">
        <a:spcBef>
          <a:spcPct val="0"/>
        </a:spcBef>
        <a:spcAft>
          <a:spcPct val="0"/>
        </a:spcAft>
        <a:defRPr sz="5000">
          <a:solidFill>
            <a:schemeClr val="tx2"/>
          </a:solidFill>
          <a:latin typeface="Calibri" pitchFamily="34" charset="0"/>
          <a:cs typeface="Arial" pitchFamily="34" charset="0"/>
        </a:defRPr>
      </a:lvl6pPr>
      <a:lvl7pPr marL="914400" algn="l" rtl="1" fontAlgn="base">
        <a:spcBef>
          <a:spcPct val="0"/>
        </a:spcBef>
        <a:spcAft>
          <a:spcPct val="0"/>
        </a:spcAft>
        <a:defRPr sz="5000">
          <a:solidFill>
            <a:schemeClr val="tx2"/>
          </a:solidFill>
          <a:latin typeface="Calibri" pitchFamily="34" charset="0"/>
          <a:cs typeface="Arial" pitchFamily="34" charset="0"/>
        </a:defRPr>
      </a:lvl7pPr>
      <a:lvl8pPr marL="1371600" algn="l" rtl="1" fontAlgn="base">
        <a:spcBef>
          <a:spcPct val="0"/>
        </a:spcBef>
        <a:spcAft>
          <a:spcPct val="0"/>
        </a:spcAft>
        <a:defRPr sz="5000">
          <a:solidFill>
            <a:schemeClr val="tx2"/>
          </a:solidFill>
          <a:latin typeface="Calibri" pitchFamily="34" charset="0"/>
          <a:cs typeface="Arial" pitchFamily="34" charset="0"/>
        </a:defRPr>
      </a:lvl8pPr>
      <a:lvl9pPr marL="1828800" algn="l" rtl="1" fontAlgn="base">
        <a:spcBef>
          <a:spcPct val="0"/>
        </a:spcBef>
        <a:spcAft>
          <a:spcPct val="0"/>
        </a:spcAft>
        <a:defRPr sz="5000">
          <a:solidFill>
            <a:schemeClr val="tx2"/>
          </a:solidFill>
          <a:latin typeface="Calibri" pitchFamily="34" charset="0"/>
          <a:cs typeface="Arial" pitchFamily="34" charset="0"/>
        </a:defRPr>
      </a:lvl9pPr>
    </p:titleStyle>
    <p:bodyStyle>
      <a:lvl1pPr marL="273050" indent="-273050" algn="r" rtl="1"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Arial" pitchFamily="34" charset="0"/>
        </a:defRPr>
      </a:lvl1pPr>
      <a:lvl2pPr marL="639763" indent="-246063" algn="r" rtl="1"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r" rtl="1"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r" rtl="1"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r" rtl="1"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audio" Target="../media/audio1.wav"/><Relationship Id="rId7"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4.jpeg"/><Relationship Id="rId11" Type="http://schemas.openxmlformats.org/officeDocument/2006/relationships/audio" Target="../media/audio1.wav"/><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jpeg"/></Relationships>
</file>

<file path=ppt/slides/_rels/slide1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chart" Target="../charts/chart1.xml"/><Relationship Id="rId5" Type="http://schemas.openxmlformats.org/officeDocument/2006/relationships/image" Target="../media/image3.pn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chart" Target="../charts/chart2.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chart" Target="../charts/chart3.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chart" Target="../charts/chart4.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chart" Target="../charts/chart5.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chart" Target="../charts/chart6.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chart" Target="../charts/chart7.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chart" Target="../charts/chart8.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chart" Target="../charts/chart9.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chart" Target="../charts/chart10.xml"/><Relationship Id="rId5" Type="http://schemas.openxmlformats.org/officeDocument/2006/relationships/image" Target="../media/image3.png"/><Relationship Id="rId10" Type="http://schemas.openxmlformats.org/officeDocument/2006/relationships/audio" Target="../media/audio1.wav"/><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audio" Target="../media/audio1.wav"/><Relationship Id="rId5" Type="http://schemas.openxmlformats.org/officeDocument/2006/relationships/image" Target="../media/image9.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10" Type="http://schemas.openxmlformats.org/officeDocument/2006/relationships/audio" Target="../media/audio1.wav"/><Relationship Id="rId4" Type="http://schemas.openxmlformats.org/officeDocument/2006/relationships/image" Target="../media/image13.jpeg"/><Relationship Id="rId9"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21.jpeg"/><Relationship Id="rId4"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2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2.jpeg"/><Relationship Id="rId4" Type="http://schemas.openxmlformats.org/officeDocument/2006/relationships/image" Target="../media/image31.jpeg"/></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 Id="rId5" Type="http://schemas.openxmlformats.org/officeDocument/2006/relationships/image" Target="../media/image35.jpeg"/><Relationship Id="rId4" Type="http://schemas.openxmlformats.org/officeDocument/2006/relationships/image" Target="../media/image34.jpeg"/></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29.xml.rels><?xml version="1.0" encoding="UTF-8" standalone="yes"?>
<Relationships xmlns="http://schemas.openxmlformats.org/package/2006/relationships"><Relationship Id="rId3" Type="http://schemas.openxmlformats.org/officeDocument/2006/relationships/image" Target="../media/image40.jpeg"/><Relationship Id="rId7" Type="http://schemas.openxmlformats.org/officeDocument/2006/relationships/audio" Target="../media/audio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audio" Target="../media/audio1.wav"/><Relationship Id="rId7"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audio" Target="../media/audio1.wav"/></Relationships>
</file>

<file path=ppt/slides/_rels/slide31.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audio" Target="../media/audio1.wav"/><Relationship Id="rId7"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audio" Target="../media/audio1.wav"/></Relationships>
</file>

<file path=ppt/slides/_rels/slide32.xml.rels><?xml version="1.0" encoding="UTF-8" standalone="yes"?>
<Relationships xmlns="http://schemas.openxmlformats.org/package/2006/relationships"><Relationship Id="rId8" Type="http://schemas.openxmlformats.org/officeDocument/2006/relationships/image" Target="../media/image49.jpeg"/><Relationship Id="rId3" Type="http://schemas.openxmlformats.org/officeDocument/2006/relationships/audio" Target="../media/audio1.wav"/><Relationship Id="rId7"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audio" Target="../media/audio1.wav"/></Relationships>
</file>

<file path=ppt/slides/_rels/slide3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1.jpeg"/></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3.jpeg"/></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5.jpeg"/></Relationships>
</file>

<file path=ppt/slides/_rels/slide3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1.wav"/></Relationships>
</file>

<file path=ppt/slides/_rels/slide38.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audio" Target="../media/audio1.wav"/><Relationship Id="rId7" Type="http://schemas.openxmlformats.org/officeDocument/2006/relationships/diagramLayout" Target="../diagrams/layout2.xml"/><Relationship Id="rId12"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diagramData" Target="../diagrams/data2.xml"/><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2.jpeg"/><Relationship Id="rId9" Type="http://schemas.openxmlformats.org/officeDocument/2006/relationships/diagramColors" Target="../diagrams/colors2.xml"/></Relationships>
</file>

<file path=ppt/slides/_rels/slide39.xml.rels><?xml version="1.0" encoding="UTF-8" standalone="yes"?>
<Relationships xmlns="http://schemas.openxmlformats.org/package/2006/relationships"><Relationship Id="rId8" Type="http://schemas.openxmlformats.org/officeDocument/2006/relationships/audio" Target="../media/audio1.wav"/><Relationship Id="rId3" Type="http://schemas.openxmlformats.org/officeDocument/2006/relationships/audio" Target="../media/audio1.wav"/><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59.jpeg"/><Relationship Id="rId5" Type="http://schemas.openxmlformats.org/officeDocument/2006/relationships/image" Target="../media/image3.pn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1.wav"/></Relationships>
</file>

<file path=ppt/slides/_rels/slide4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audio" Target="../media/audio1.wav"/><Relationship Id="rId7" Type="http://schemas.openxmlformats.org/officeDocument/2006/relationships/diagramLayout" Target="../diagrams/layout1.xml"/><Relationship Id="rId12"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diagramData" Target="../diagrams/data1.xml"/><Relationship Id="rId11" Type="http://schemas.openxmlformats.org/officeDocument/2006/relationships/image" Target="../media/image6.png"/><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image" Target="../media/image2.jpeg"/><Relationship Id="rId9" Type="http://schemas.openxmlformats.org/officeDocument/2006/relationships/diagramColors" Target="../diagrams/colors1.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audio" Target="../media/audio1.wav"/><Relationship Id="rId2" Type="http://schemas.openxmlformats.org/officeDocument/2006/relationships/slideLayout" Target="../slideLayouts/slideLayout2.xml"/><Relationship Id="rId1" Type="http://schemas.openxmlformats.org/officeDocument/2006/relationships/audio" Target="file:///D:\&#1575;&#1604;&#1588;&#1594;&#1604;\&#1605;&#1583;&#1575;&#1585;&#1587;\&#1605;&#1583;&#1585;&#1587;&#1577;%20&#1575;&#1604;&#1571;&#1606;&#1589;&#1575;&#1585;\1435%20&#1607;&#1600;\&#1575;&#1604;&#1583;&#1585;&#1610;&#1576;&#1610;\&#1575;&#1604;&#1589;&#1583;&#1602;&#1577;%20&#1575;&#1604;&#1573;&#1604;&#1603;&#1578;&#1585;&#1608;&#1606;&#1610;&#1577;%20&#1606;&#1588;&#1610;&#1583;%20&#1587;&#1605;&#1610;&#1585;%20&#1575;&#1604;&#1576;&#1588;&#1610;&#1585;&#1610;&#8236;%20-%20YouTube.mp3" TargetMode="Externa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0"/>
            <a:ext cx="2428875" cy="4357688"/>
          </a:xfrm>
        </p:spPr>
        <p:txBody>
          <a:bodyPr/>
          <a:lstStyle/>
          <a:p>
            <a:r>
              <a:rPr lang="ar-SA" sz="3600" smtClean="0">
                <a:solidFill>
                  <a:srgbClr val="006C31"/>
                </a:solidFill>
                <a:cs typeface="(AH) Manal Black" pitchFamily="2" charset="-78"/>
              </a:rPr>
              <a:t/>
            </a:r>
            <a:br>
              <a:rPr lang="ar-SA" sz="3600" smtClean="0">
                <a:solidFill>
                  <a:srgbClr val="006C31"/>
                </a:solidFill>
                <a:cs typeface="(AH) Manal Black" pitchFamily="2" charset="-78"/>
              </a:rPr>
            </a:br>
            <a:r>
              <a:rPr lang="ar-SA" sz="4000" smtClean="0">
                <a:solidFill>
                  <a:srgbClr val="006C31"/>
                </a:solidFill>
                <a:latin typeface="GE Jarida Heavy" pitchFamily="18" charset="-78"/>
                <a:cs typeface="(AH) Manal Black" pitchFamily="2" charset="-78"/>
              </a:rPr>
              <a:t> </a:t>
            </a:r>
            <a:br>
              <a:rPr lang="ar-SA" sz="4000" smtClean="0">
                <a:solidFill>
                  <a:srgbClr val="006C31"/>
                </a:solidFill>
                <a:latin typeface="GE Jarida Heavy" pitchFamily="18" charset="-78"/>
                <a:cs typeface="(AH) Manal Black" pitchFamily="2" charset="-78"/>
              </a:rPr>
            </a:br>
            <a:r>
              <a:rPr lang="ar-SA" sz="1800" smtClean="0">
                <a:solidFill>
                  <a:srgbClr val="006C31"/>
                </a:solidFill>
                <a:latin typeface="GE Jarida Heavy" pitchFamily="18" charset="-78"/>
                <a:cs typeface="(AH) Manal Black" pitchFamily="2" charset="-78"/>
              </a:rPr>
              <a:t/>
            </a:r>
            <a:br>
              <a:rPr lang="ar-SA" sz="1800" smtClean="0">
                <a:solidFill>
                  <a:srgbClr val="006C31"/>
                </a:solidFill>
                <a:latin typeface="GE Jarida Heavy" pitchFamily="18" charset="-78"/>
                <a:cs typeface="(AH) Manal Black" pitchFamily="2" charset="-78"/>
              </a:rPr>
            </a:br>
            <a:endParaRPr lang="en-US" sz="3600" smtClean="0">
              <a:solidFill>
                <a:srgbClr val="0070C0"/>
              </a:solidFill>
              <a:latin typeface="GE Jarida Heavy" pitchFamily="18" charset="-78"/>
              <a:cs typeface="(AH) Manal Black" pitchFamily="2" charset="-78"/>
            </a:endParaRPr>
          </a:p>
        </p:txBody>
      </p:sp>
      <p:pic>
        <p:nvPicPr>
          <p:cNvPr id="5123"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17" name="Title 1"/>
          <p:cNvSpPr txBox="1">
            <a:spLocks/>
          </p:cNvSpPr>
          <p:nvPr/>
        </p:nvSpPr>
        <p:spPr bwMode="auto">
          <a:xfrm>
            <a:off x="2428875" y="981075"/>
            <a:ext cx="6715125" cy="4824189"/>
          </a:xfrm>
          <a:prstGeom prst="rect">
            <a:avLst/>
          </a:prstGeom>
          <a:noFill/>
          <a:ln w="9525">
            <a:noFill/>
            <a:miter lim="800000"/>
            <a:headEnd/>
            <a:tailEnd/>
          </a:ln>
        </p:spPr>
        <p:txBody>
          <a:bodyPr anchor="ctr"/>
          <a:lstStyle/>
          <a:p>
            <a:pPr algn="ctr" fontAlgn="auto">
              <a:spcAft>
                <a:spcPts val="0"/>
              </a:spcAft>
              <a:defRPr/>
            </a:pPr>
            <a:r>
              <a:rPr lang="ar-SA" sz="6000" dirty="0" smtClean="0">
                <a:solidFill>
                  <a:srgbClr val="C00000"/>
                </a:solidFill>
                <a:latin typeface="+mj-lt"/>
                <a:ea typeface="+mj-ea"/>
                <a:cs typeface="Sultan bold" pitchFamily="2" charset="-78"/>
              </a:rPr>
              <a:t>تقرير سنوي لجمعية </a:t>
            </a:r>
            <a:r>
              <a:rPr lang="ar-SA" sz="6000" dirty="0">
                <a:solidFill>
                  <a:srgbClr val="C00000"/>
                </a:solidFill>
                <a:latin typeface="+mj-lt"/>
                <a:ea typeface="+mj-ea"/>
                <a:cs typeface="Sultan bold" pitchFamily="2" charset="-78"/>
              </a:rPr>
              <a:t>البر الخيرية</a:t>
            </a:r>
          </a:p>
          <a:p>
            <a:pPr algn="ctr" fontAlgn="auto">
              <a:spcAft>
                <a:spcPts val="0"/>
              </a:spcAft>
              <a:defRPr/>
            </a:pPr>
            <a:r>
              <a:rPr lang="ar-SA" sz="6000" dirty="0" smtClean="0">
                <a:solidFill>
                  <a:srgbClr val="C00000"/>
                </a:solidFill>
                <a:latin typeface="+mj-lt"/>
                <a:ea typeface="+mj-ea"/>
                <a:cs typeface="Sultan bold" pitchFamily="2" charset="-78"/>
              </a:rPr>
              <a:t>بمحافظة </a:t>
            </a:r>
            <a:r>
              <a:rPr lang="ar-SA" sz="6000" dirty="0" err="1" smtClean="0">
                <a:solidFill>
                  <a:srgbClr val="C00000"/>
                </a:solidFill>
                <a:latin typeface="+mj-lt"/>
                <a:ea typeface="+mj-ea"/>
                <a:cs typeface="Sultan bold" pitchFamily="2" charset="-78"/>
              </a:rPr>
              <a:t>أبانات</a:t>
            </a:r>
            <a:r>
              <a:rPr lang="ar-SA" sz="6000" dirty="0" smtClean="0">
                <a:solidFill>
                  <a:srgbClr val="C00000"/>
                </a:solidFill>
                <a:latin typeface="+mj-lt"/>
                <a:ea typeface="+mj-ea"/>
                <a:cs typeface="Sultan bold" pitchFamily="2" charset="-78"/>
              </a:rPr>
              <a:t> ضليع رشيد</a:t>
            </a:r>
          </a:p>
          <a:p>
            <a:pPr algn="ctr" fontAlgn="auto">
              <a:spcAft>
                <a:spcPts val="0"/>
              </a:spcAft>
              <a:defRPr/>
            </a:pPr>
            <a:r>
              <a:rPr lang="ar-SA" sz="6000" dirty="0" smtClean="0">
                <a:solidFill>
                  <a:srgbClr val="002060"/>
                </a:solidFill>
                <a:latin typeface="+mj-lt"/>
                <a:ea typeface="+mj-ea"/>
                <a:cs typeface="Sultan bold" pitchFamily="2" charset="-78"/>
              </a:rPr>
              <a:t>2024 م</a:t>
            </a:r>
          </a:p>
        </p:txBody>
      </p: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8" name="صورة 13" descr="C:\Users\User\Desktop\صور التقرير\شعار وطننا أمانة.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652120" y="5875835"/>
            <a:ext cx="1550418" cy="815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صورة 15" descr="C:\Users\User\Desktop\صور التقرير\شعار 2030.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589393" y="5875837"/>
            <a:ext cx="1478552" cy="739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Title 1"/>
          <p:cNvSpPr txBox="1">
            <a:spLocks/>
          </p:cNvSpPr>
          <p:nvPr/>
        </p:nvSpPr>
        <p:spPr bwMode="auto">
          <a:xfrm>
            <a:off x="0" y="152400"/>
            <a:ext cx="2428875" cy="414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sz="3600" dirty="0">
                <a:solidFill>
                  <a:srgbClr val="006C31"/>
                </a:solidFill>
                <a:latin typeface="Calibri" pitchFamily="34" charset="0"/>
                <a:cs typeface="(AH) Manal Black" pitchFamily="2" charset="-78"/>
              </a:rPr>
              <a:t/>
            </a:r>
            <a:br>
              <a:rPr lang="ar-SA" sz="3600" dirty="0">
                <a:solidFill>
                  <a:srgbClr val="006C31"/>
                </a:solidFill>
                <a:latin typeface="Calibri" pitchFamily="34" charset="0"/>
                <a:cs typeface="(AH) Manal Black" pitchFamily="2" charset="-78"/>
              </a:rPr>
            </a:br>
            <a:r>
              <a:rPr lang="ar-SA" sz="4000" dirty="0">
                <a:solidFill>
                  <a:srgbClr val="006C31"/>
                </a:solidFill>
                <a:latin typeface="GE Jarida Heavy" pitchFamily="18" charset="-78"/>
                <a:cs typeface="(AH) Manal Black" pitchFamily="2" charset="-78"/>
              </a:rPr>
              <a:t> </a:t>
            </a:r>
            <a:br>
              <a:rPr lang="ar-SA" sz="4000" dirty="0">
                <a:solidFill>
                  <a:srgbClr val="006C31"/>
                </a:solidFill>
                <a:latin typeface="GE Jarida Heavy" pitchFamily="18" charset="-78"/>
                <a:cs typeface="(AH) Manal Black" pitchFamily="2" charset="-78"/>
              </a:rPr>
            </a:br>
            <a:r>
              <a:rPr lang="ar-SA" sz="4000" dirty="0">
                <a:solidFill>
                  <a:srgbClr val="006C31"/>
                </a:solidFill>
                <a:latin typeface="GE Jarida Heavy" pitchFamily="18" charset="-78"/>
                <a:cs typeface="(AH) Manal Black" pitchFamily="2" charset="-78"/>
              </a:rPr>
              <a:t/>
            </a:r>
            <a:br>
              <a:rPr lang="ar-SA" sz="4000" dirty="0">
                <a:solidFill>
                  <a:srgbClr val="006C31"/>
                </a:solidFill>
                <a:latin typeface="GE Jarida Heavy" pitchFamily="18" charset="-78"/>
                <a:cs typeface="(AH) Manal Black" pitchFamily="2" charset="-78"/>
              </a:rPr>
            </a:br>
            <a:r>
              <a:rPr lang="ar-SA" sz="2800" dirty="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a:solidFill>
                  <a:srgbClr val="0070C0"/>
                </a:solidFill>
                <a:latin typeface="GE Jarida Heavy" pitchFamily="18" charset="-78"/>
                <a:cs typeface="(AH) Manal Black" pitchFamily="2" charset="-78"/>
              </a:rPr>
              <a:t>أبانات</a:t>
            </a:r>
            <a:r>
              <a:rPr lang="ar-SA" sz="3600" dirty="0">
                <a:solidFill>
                  <a:srgbClr val="0070C0"/>
                </a:solidFill>
                <a:latin typeface="GE Jarida Heavy" pitchFamily="18" charset="-78"/>
                <a:cs typeface="(AH) Manal Black" pitchFamily="2" charset="-78"/>
              </a:rPr>
              <a:t> </a:t>
            </a:r>
            <a:r>
              <a:rPr lang="ar-SA" sz="3600" dirty="0" smtClean="0">
                <a:solidFill>
                  <a:srgbClr val="0070C0"/>
                </a:solidFill>
                <a:latin typeface="GE Jarida Heavy" pitchFamily="18" charset="-78"/>
                <a:cs typeface="(AH) Manal Black" pitchFamily="2" charset="-78"/>
              </a:rPr>
              <a:t>ضليع </a:t>
            </a:r>
            <a:r>
              <a:rPr lang="ar-SA" sz="3600" dirty="0">
                <a:solidFill>
                  <a:srgbClr val="0070C0"/>
                </a:solidFill>
                <a:latin typeface="GE Jarida Heavy" pitchFamily="18" charset="-78"/>
                <a:cs typeface="(AH) Manal Black" pitchFamily="2" charset="-78"/>
              </a:rPr>
              <a:t>رشيد</a:t>
            </a:r>
            <a:endParaRPr lang="en-US" sz="3600" dirty="0">
              <a:solidFill>
                <a:srgbClr val="006C31"/>
              </a:solidFill>
              <a:latin typeface="GE Jarida Heavy" pitchFamily="18" charset="-78"/>
              <a:cs typeface="(AH) Manal Black" pitchFamily="2" charset="-78"/>
            </a:endParaRPr>
          </a:p>
        </p:txBody>
      </p:sp>
      <p:pic>
        <p:nvPicPr>
          <p:cNvPr id="13" name="صورة 1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pic>
        <p:nvPicPr>
          <p:cNvPr id="1028" name="Picture 4" descr="الرئيسية | المركز الوطني لتنمية القطاع غير الربحي"/>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46487" y="5875835"/>
            <a:ext cx="1631317" cy="75810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إدارة الخدمات الالكترونية لوزارة الموارد البشرية والتنمية الاجتماعية"/>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041625" y="5805264"/>
            <a:ext cx="1422744" cy="886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11"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0" y="0"/>
            <a:ext cx="2428875" cy="3933056"/>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43011"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5"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graphicFrame>
        <p:nvGraphicFramePr>
          <p:cNvPr id="2" name="مخطط 12"/>
          <p:cNvGraphicFramePr>
            <a:graphicFrameLocks/>
          </p:cNvGraphicFramePr>
          <p:nvPr>
            <p:extLst>
              <p:ext uri="{D42A27DB-BD31-4B8C-83A1-F6EECF244321}">
                <p14:modId xmlns:p14="http://schemas.microsoft.com/office/powerpoint/2010/main" val="2405345667"/>
              </p:ext>
            </p:extLst>
          </p:nvPr>
        </p:nvGraphicFramePr>
        <p:xfrm>
          <a:off x="2559050" y="1087438"/>
          <a:ext cx="6356350" cy="4749800"/>
        </p:xfrm>
        <a:graphic>
          <a:graphicData uri="http://schemas.openxmlformats.org/drawingml/2006/chart">
            <c:chart xmlns:c="http://schemas.openxmlformats.org/drawingml/2006/chart" xmlns:r="http://schemas.openxmlformats.org/officeDocument/2006/relationships" r:id="rId6"/>
          </a:graphicData>
        </a:graphic>
      </p:graphicFrame>
      <p:sp>
        <p:nvSpPr>
          <p:cNvPr id="43018"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43019"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dirty="0">
                <a:solidFill>
                  <a:srgbClr val="C00000"/>
                </a:solidFill>
                <a:latin typeface="Lucida Sans Unicode" panose="020B0602030504020204" pitchFamily="34" charset="0"/>
                <a:ea typeface="Times New Roman" panose="02020603050405020304" pitchFamily="18" charset="0"/>
                <a:cs typeface="(AH) Manal Black" pitchFamily="2" charset="-78"/>
              </a:rPr>
              <a:t>إحصائية النقد لدى </a:t>
            </a:r>
            <a:r>
              <a:rPr lang="ar-SA" altLang="ar-SA" sz="4000" dirty="0" smtClean="0">
                <a:solidFill>
                  <a:srgbClr val="C00000"/>
                </a:solidFill>
                <a:latin typeface="Lucida Sans Unicode" panose="020B0602030504020204" pitchFamily="34" charset="0"/>
                <a:ea typeface="Times New Roman" panose="02020603050405020304" pitchFamily="18" charset="0"/>
                <a:cs typeface="(AH) Manal Black" pitchFamily="2" charset="-78"/>
              </a:rPr>
              <a:t>البنوك</a:t>
            </a:r>
            <a:endParaRPr lang="en-US" altLang="ar-SA" sz="4000" dirty="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4" name="صورة 1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2685614581"/>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Click="0" advTm="5000">
        <p:sndAc>
          <p:stSnd>
            <p:snd r:embed="rId8"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0" y="0"/>
            <a:ext cx="2428875" cy="3861048"/>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44035"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graphicFrame>
        <p:nvGraphicFramePr>
          <p:cNvPr id="2" name="مخطط 12"/>
          <p:cNvGraphicFramePr>
            <a:graphicFrameLocks/>
          </p:cNvGraphicFramePr>
          <p:nvPr>
            <p:extLst>
              <p:ext uri="{D42A27DB-BD31-4B8C-83A1-F6EECF244321}">
                <p14:modId xmlns:p14="http://schemas.microsoft.com/office/powerpoint/2010/main" val="3260497593"/>
              </p:ext>
            </p:extLst>
          </p:nvPr>
        </p:nvGraphicFramePr>
        <p:xfrm>
          <a:off x="2559050" y="973138"/>
          <a:ext cx="6356350" cy="5336182"/>
        </p:xfrm>
        <a:graphic>
          <a:graphicData uri="http://schemas.openxmlformats.org/drawingml/2006/chart">
            <c:chart xmlns:c="http://schemas.openxmlformats.org/drawingml/2006/chart" xmlns:r="http://schemas.openxmlformats.org/officeDocument/2006/relationships" r:id="rId6"/>
          </a:graphicData>
        </a:graphic>
      </p:graphicFrame>
      <p:sp>
        <p:nvSpPr>
          <p:cNvPr id="44042"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44043"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a:solidFill>
                  <a:srgbClr val="C00000"/>
                </a:solidFill>
                <a:latin typeface="Lucida Sans Unicode" panose="020B0602030504020204" pitchFamily="34" charset="0"/>
                <a:ea typeface="Times New Roman" panose="02020603050405020304" pitchFamily="18" charset="0"/>
                <a:cs typeface="(AH) Manal Black" pitchFamily="2" charset="-78"/>
              </a:rPr>
              <a:t>إحصائية إجمالي الإيرادات</a:t>
            </a:r>
            <a:endParaRPr lang="en-US" altLang="ar-SA" sz="400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1422081543"/>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Click="0" advTm="5000">
        <p:sndAc>
          <p:stSnd>
            <p:snd r:embed="rId10"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0" y="0"/>
            <a:ext cx="2428875" cy="3933056"/>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45059"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graphicFrame>
        <p:nvGraphicFramePr>
          <p:cNvPr id="2" name="مخطط 12"/>
          <p:cNvGraphicFramePr>
            <a:graphicFrameLocks/>
          </p:cNvGraphicFramePr>
          <p:nvPr>
            <p:extLst>
              <p:ext uri="{D42A27DB-BD31-4B8C-83A1-F6EECF244321}">
                <p14:modId xmlns:p14="http://schemas.microsoft.com/office/powerpoint/2010/main" val="3488518700"/>
              </p:ext>
            </p:extLst>
          </p:nvPr>
        </p:nvGraphicFramePr>
        <p:xfrm>
          <a:off x="2559050" y="1087438"/>
          <a:ext cx="6356350" cy="4749800"/>
        </p:xfrm>
        <a:graphic>
          <a:graphicData uri="http://schemas.openxmlformats.org/drawingml/2006/chart">
            <c:chart xmlns:c="http://schemas.openxmlformats.org/drawingml/2006/chart" xmlns:r="http://schemas.openxmlformats.org/officeDocument/2006/relationships" r:id="rId6"/>
          </a:graphicData>
        </a:graphic>
      </p:graphicFrame>
      <p:sp>
        <p:nvSpPr>
          <p:cNvPr id="45066"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45067"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a:solidFill>
                  <a:srgbClr val="C00000"/>
                </a:solidFill>
                <a:latin typeface="Lucida Sans Unicode" panose="020B0602030504020204" pitchFamily="34" charset="0"/>
                <a:ea typeface="Times New Roman" panose="02020603050405020304" pitchFamily="18" charset="0"/>
                <a:cs typeface="(AH) Manal Black" pitchFamily="2" charset="-78"/>
              </a:rPr>
              <a:t>إحصائية إعانات الوزارة</a:t>
            </a:r>
            <a:endParaRPr lang="en-US" altLang="ar-SA" sz="400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476560454"/>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Click="0" advTm="5000">
        <p:sndAc>
          <p:stSnd>
            <p:snd r:embed="rId10"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0" y="0"/>
            <a:ext cx="2428875" cy="3933056"/>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46083"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7"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graphicFrame>
        <p:nvGraphicFramePr>
          <p:cNvPr id="2" name="مخطط 12"/>
          <p:cNvGraphicFramePr>
            <a:graphicFrameLocks/>
          </p:cNvGraphicFramePr>
          <p:nvPr>
            <p:extLst>
              <p:ext uri="{D42A27DB-BD31-4B8C-83A1-F6EECF244321}">
                <p14:modId xmlns:p14="http://schemas.microsoft.com/office/powerpoint/2010/main" val="1014327436"/>
              </p:ext>
            </p:extLst>
          </p:nvPr>
        </p:nvGraphicFramePr>
        <p:xfrm>
          <a:off x="2559050" y="1087438"/>
          <a:ext cx="6356350" cy="4749800"/>
        </p:xfrm>
        <a:graphic>
          <a:graphicData uri="http://schemas.openxmlformats.org/drawingml/2006/chart">
            <c:chart xmlns:c="http://schemas.openxmlformats.org/drawingml/2006/chart" xmlns:r="http://schemas.openxmlformats.org/officeDocument/2006/relationships" r:id="rId6"/>
          </a:graphicData>
        </a:graphic>
      </p:graphicFrame>
      <p:sp>
        <p:nvSpPr>
          <p:cNvPr id="46090"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46091"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a:solidFill>
                  <a:srgbClr val="C00000"/>
                </a:solidFill>
                <a:latin typeface="Lucida Sans Unicode" panose="020B0602030504020204" pitchFamily="34" charset="0"/>
                <a:ea typeface="Times New Roman" panose="02020603050405020304" pitchFamily="18" charset="0"/>
                <a:cs typeface="(AH) Manal Black" pitchFamily="2" charset="-78"/>
              </a:rPr>
              <a:t>إحصائية إجمالي المصروفات</a:t>
            </a:r>
            <a:endParaRPr lang="en-US" altLang="ar-SA" sz="400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2877594787"/>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Click="0" advTm="5000">
        <p:sndAc>
          <p:stSnd>
            <p:snd r:embed="rId10"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0" y="0"/>
            <a:ext cx="2428875" cy="4005064"/>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47107"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1"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graphicFrame>
        <p:nvGraphicFramePr>
          <p:cNvPr id="2" name="مخطط 12"/>
          <p:cNvGraphicFramePr>
            <a:graphicFrameLocks/>
          </p:cNvGraphicFramePr>
          <p:nvPr>
            <p:extLst>
              <p:ext uri="{D42A27DB-BD31-4B8C-83A1-F6EECF244321}">
                <p14:modId xmlns:p14="http://schemas.microsoft.com/office/powerpoint/2010/main" val="1998165402"/>
              </p:ext>
            </p:extLst>
          </p:nvPr>
        </p:nvGraphicFramePr>
        <p:xfrm>
          <a:off x="2559050" y="1087438"/>
          <a:ext cx="6356350" cy="4749800"/>
        </p:xfrm>
        <a:graphic>
          <a:graphicData uri="http://schemas.openxmlformats.org/drawingml/2006/chart">
            <c:chart xmlns:c="http://schemas.openxmlformats.org/drawingml/2006/chart" xmlns:r="http://schemas.openxmlformats.org/officeDocument/2006/relationships" r:id="rId6"/>
          </a:graphicData>
        </a:graphic>
      </p:graphicFrame>
      <p:sp>
        <p:nvSpPr>
          <p:cNvPr id="47114"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47115"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a:solidFill>
                  <a:srgbClr val="C00000"/>
                </a:solidFill>
                <a:latin typeface="Lucida Sans Unicode" panose="020B0602030504020204" pitchFamily="34" charset="0"/>
                <a:ea typeface="Times New Roman" panose="02020603050405020304" pitchFamily="18" charset="0"/>
                <a:cs typeface="(AH) Manal Black" pitchFamily="2" charset="-78"/>
              </a:rPr>
              <a:t>إحصائية إجمالي مساعدات الأسر</a:t>
            </a:r>
            <a:endParaRPr lang="en-US" altLang="ar-SA" sz="400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3002822711"/>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Click="0" advTm="5000">
        <p:sndAc>
          <p:stSnd>
            <p:snd r:embed="rId10"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2428875" cy="3933056"/>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50179"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graphicFrame>
        <p:nvGraphicFramePr>
          <p:cNvPr id="2" name="مخطط 12"/>
          <p:cNvGraphicFramePr>
            <a:graphicFrameLocks/>
          </p:cNvGraphicFramePr>
          <p:nvPr>
            <p:extLst>
              <p:ext uri="{D42A27DB-BD31-4B8C-83A1-F6EECF244321}">
                <p14:modId xmlns:p14="http://schemas.microsoft.com/office/powerpoint/2010/main" val="994893352"/>
              </p:ext>
            </p:extLst>
          </p:nvPr>
        </p:nvGraphicFramePr>
        <p:xfrm>
          <a:off x="2555875" y="1084263"/>
          <a:ext cx="6430963" cy="4894262"/>
        </p:xfrm>
        <a:graphic>
          <a:graphicData uri="http://schemas.openxmlformats.org/drawingml/2006/chart">
            <c:chart xmlns:c="http://schemas.openxmlformats.org/drawingml/2006/chart" xmlns:r="http://schemas.openxmlformats.org/officeDocument/2006/relationships" r:id="rId6"/>
          </a:graphicData>
        </a:graphic>
      </p:graphicFrame>
      <p:sp>
        <p:nvSpPr>
          <p:cNvPr id="50186"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50187"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dirty="0">
                <a:solidFill>
                  <a:srgbClr val="C00000"/>
                </a:solidFill>
                <a:latin typeface="Lucida Sans Unicode" panose="020B0602030504020204" pitchFamily="34" charset="0"/>
                <a:ea typeface="Times New Roman" panose="02020603050405020304" pitchFamily="18" charset="0"/>
                <a:cs typeface="(AH) Manal Black" pitchFamily="2" charset="-78"/>
              </a:rPr>
              <a:t>إحصائية </a:t>
            </a:r>
            <a:r>
              <a:rPr lang="ar-SA" altLang="ar-SA" sz="4000" dirty="0" smtClean="0">
                <a:solidFill>
                  <a:srgbClr val="C00000"/>
                </a:solidFill>
                <a:latin typeface="Lucida Sans Unicode" panose="020B0602030504020204" pitchFamily="34" charset="0"/>
                <a:ea typeface="Times New Roman" panose="02020603050405020304" pitchFamily="18" charset="0"/>
                <a:cs typeface="(AH) Manal Black" pitchFamily="2" charset="-78"/>
              </a:rPr>
              <a:t>عدد السلال الغذائية والرمضانية</a:t>
            </a:r>
            <a:endParaRPr lang="en-US" altLang="ar-SA" sz="4000" dirty="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2338319378"/>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Click="0" advTm="5000">
        <p:sndAc>
          <p:stSnd>
            <p:snd r:embed="rId10"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2428875" cy="4005064"/>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49155"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graphicFrame>
        <p:nvGraphicFramePr>
          <p:cNvPr id="2" name="مخطط 12"/>
          <p:cNvGraphicFramePr>
            <a:graphicFrameLocks/>
          </p:cNvGraphicFramePr>
          <p:nvPr>
            <p:extLst>
              <p:ext uri="{D42A27DB-BD31-4B8C-83A1-F6EECF244321}">
                <p14:modId xmlns:p14="http://schemas.microsoft.com/office/powerpoint/2010/main" val="2792148645"/>
              </p:ext>
            </p:extLst>
          </p:nvPr>
        </p:nvGraphicFramePr>
        <p:xfrm>
          <a:off x="2559050" y="1087438"/>
          <a:ext cx="6356350" cy="4749800"/>
        </p:xfrm>
        <a:graphic>
          <a:graphicData uri="http://schemas.openxmlformats.org/drawingml/2006/chart">
            <c:chart xmlns:c="http://schemas.openxmlformats.org/drawingml/2006/chart" xmlns:r="http://schemas.openxmlformats.org/officeDocument/2006/relationships" r:id="rId6"/>
          </a:graphicData>
        </a:graphic>
      </p:graphicFrame>
      <p:sp>
        <p:nvSpPr>
          <p:cNvPr id="49162"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49163"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a:solidFill>
                  <a:srgbClr val="C00000"/>
                </a:solidFill>
                <a:latin typeface="Lucida Sans Unicode" panose="020B0602030504020204" pitchFamily="34" charset="0"/>
                <a:ea typeface="Times New Roman" panose="02020603050405020304" pitchFamily="18" charset="0"/>
                <a:cs typeface="(AH) Manal Black" pitchFamily="2" charset="-78"/>
              </a:rPr>
              <a:t>إحصائية مصروفات إفطار صائم</a:t>
            </a:r>
            <a:endParaRPr lang="en-US" altLang="ar-SA" sz="400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1914918191"/>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Click="0" advTm="5000">
        <p:sndAc>
          <p:stSnd>
            <p:snd r:embed="rId10"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2428875" cy="3933056"/>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50179"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graphicFrame>
        <p:nvGraphicFramePr>
          <p:cNvPr id="2" name="مخطط 12"/>
          <p:cNvGraphicFramePr>
            <a:graphicFrameLocks/>
          </p:cNvGraphicFramePr>
          <p:nvPr>
            <p:extLst>
              <p:ext uri="{D42A27DB-BD31-4B8C-83A1-F6EECF244321}">
                <p14:modId xmlns:p14="http://schemas.microsoft.com/office/powerpoint/2010/main" val="1376848539"/>
              </p:ext>
            </p:extLst>
          </p:nvPr>
        </p:nvGraphicFramePr>
        <p:xfrm>
          <a:off x="2508250" y="1079500"/>
          <a:ext cx="6630988" cy="5301828"/>
        </p:xfrm>
        <a:graphic>
          <a:graphicData uri="http://schemas.openxmlformats.org/drawingml/2006/chart">
            <c:chart xmlns:c="http://schemas.openxmlformats.org/drawingml/2006/chart" xmlns:r="http://schemas.openxmlformats.org/officeDocument/2006/relationships" r:id="rId6"/>
          </a:graphicData>
        </a:graphic>
      </p:graphicFrame>
      <p:sp>
        <p:nvSpPr>
          <p:cNvPr id="50186"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50187"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a:solidFill>
                  <a:srgbClr val="C00000"/>
                </a:solidFill>
                <a:latin typeface="Lucida Sans Unicode" panose="020B0602030504020204" pitchFamily="34" charset="0"/>
                <a:ea typeface="Times New Roman" panose="02020603050405020304" pitchFamily="18" charset="0"/>
                <a:cs typeface="(AH) Manal Black" pitchFamily="2" charset="-78"/>
              </a:rPr>
              <a:t>إحصائية إعانات الزواج</a:t>
            </a:r>
            <a:endParaRPr lang="en-US" altLang="ar-SA" sz="400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2164979588"/>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Click="0" advTm="5000">
        <p:sndAc>
          <p:stSnd>
            <p:snd r:embed="rId10"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0" y="0"/>
            <a:ext cx="2428875" cy="3861048"/>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51203"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7"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graphicFrame>
        <p:nvGraphicFramePr>
          <p:cNvPr id="2" name="مخطط 12"/>
          <p:cNvGraphicFramePr>
            <a:graphicFrameLocks/>
          </p:cNvGraphicFramePr>
          <p:nvPr>
            <p:extLst>
              <p:ext uri="{D42A27DB-BD31-4B8C-83A1-F6EECF244321}">
                <p14:modId xmlns:p14="http://schemas.microsoft.com/office/powerpoint/2010/main" val="3418451390"/>
              </p:ext>
            </p:extLst>
          </p:nvPr>
        </p:nvGraphicFramePr>
        <p:xfrm>
          <a:off x="2555875" y="1084263"/>
          <a:ext cx="6430963" cy="4894262"/>
        </p:xfrm>
        <a:graphic>
          <a:graphicData uri="http://schemas.openxmlformats.org/drawingml/2006/chart">
            <c:chart xmlns:c="http://schemas.openxmlformats.org/drawingml/2006/chart" xmlns:r="http://schemas.openxmlformats.org/officeDocument/2006/relationships" r:id="rId6"/>
          </a:graphicData>
        </a:graphic>
      </p:graphicFrame>
      <p:sp>
        <p:nvSpPr>
          <p:cNvPr id="51210"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51211"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a:solidFill>
                  <a:srgbClr val="C00000"/>
                </a:solidFill>
                <a:latin typeface="Lucida Sans Unicode" panose="020B0602030504020204" pitchFamily="34" charset="0"/>
                <a:ea typeface="Times New Roman" panose="02020603050405020304" pitchFamily="18" charset="0"/>
                <a:cs typeface="(AH) Manal Black" pitchFamily="2" charset="-78"/>
              </a:rPr>
              <a:t>إحصائية المساعدات النقدية المتنوعة</a:t>
            </a:r>
            <a:endParaRPr lang="en-US" altLang="ar-SA" sz="400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2053840071"/>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Click="0" advTm="5000">
        <p:sndAc>
          <p:stSnd>
            <p:snd r:embed="rId10"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0" y="0"/>
            <a:ext cx="2428875" cy="3933056"/>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52227"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graphicFrame>
        <p:nvGraphicFramePr>
          <p:cNvPr id="2" name="مخطط 12"/>
          <p:cNvGraphicFramePr>
            <a:graphicFrameLocks/>
          </p:cNvGraphicFramePr>
          <p:nvPr>
            <p:extLst>
              <p:ext uri="{D42A27DB-BD31-4B8C-83A1-F6EECF244321}">
                <p14:modId xmlns:p14="http://schemas.microsoft.com/office/powerpoint/2010/main" val="3812678861"/>
              </p:ext>
            </p:extLst>
          </p:nvPr>
        </p:nvGraphicFramePr>
        <p:xfrm>
          <a:off x="2555875" y="1084263"/>
          <a:ext cx="6430963" cy="4894262"/>
        </p:xfrm>
        <a:graphic>
          <a:graphicData uri="http://schemas.openxmlformats.org/drawingml/2006/chart">
            <c:chart xmlns:c="http://schemas.openxmlformats.org/drawingml/2006/chart" xmlns:r="http://schemas.openxmlformats.org/officeDocument/2006/relationships" r:id="rId6"/>
          </a:graphicData>
        </a:graphic>
      </p:graphicFrame>
      <p:sp>
        <p:nvSpPr>
          <p:cNvPr id="52234"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p>
        </p:txBody>
      </p:sp>
      <p:sp>
        <p:nvSpPr>
          <p:cNvPr id="52235"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a:solidFill>
                  <a:srgbClr val="C00000"/>
                </a:solidFill>
                <a:latin typeface="Lucida Sans Unicode" panose="020B0602030504020204" pitchFamily="34" charset="0"/>
                <a:ea typeface="Times New Roman" panose="02020603050405020304" pitchFamily="18" charset="0"/>
                <a:cs typeface="(AH) Manal Black" pitchFamily="2" charset="-78"/>
              </a:rPr>
              <a:t>إحصائية المصروفات العمومية والإدارية</a:t>
            </a:r>
            <a:endParaRPr lang="en-US" altLang="ar-SA" sz="400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1423776080"/>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Click="0" advTm="5000">
        <p:sndAc>
          <p:stSnd>
            <p:snd r:embed="rId10"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2428875" cy="4357688"/>
          </a:xfrm>
        </p:spPr>
        <p:txBody>
          <a:bodyPr/>
          <a:lstStyle/>
          <a:p>
            <a:r>
              <a:rPr lang="ar-SA" sz="3600" smtClean="0">
                <a:solidFill>
                  <a:srgbClr val="006C31"/>
                </a:solidFill>
                <a:cs typeface="(AH) Manal Black" pitchFamily="2" charset="-78"/>
              </a:rPr>
              <a:t/>
            </a:r>
            <a:br>
              <a:rPr lang="ar-SA" sz="3600" smtClean="0">
                <a:solidFill>
                  <a:srgbClr val="006C31"/>
                </a:solidFill>
                <a:cs typeface="(AH) Manal Black" pitchFamily="2" charset="-78"/>
              </a:rPr>
            </a:br>
            <a:r>
              <a:rPr lang="ar-SA" sz="4000" smtClean="0">
                <a:solidFill>
                  <a:srgbClr val="006C31"/>
                </a:solidFill>
                <a:latin typeface="GE Jarida Heavy" pitchFamily="18" charset="-78"/>
                <a:cs typeface="(AH) Manal Black" pitchFamily="2" charset="-78"/>
              </a:rPr>
              <a:t> </a:t>
            </a:r>
            <a:br>
              <a:rPr lang="ar-SA" sz="4000" smtClean="0">
                <a:solidFill>
                  <a:srgbClr val="006C31"/>
                </a:solidFill>
                <a:latin typeface="GE Jarida Heavy" pitchFamily="18" charset="-78"/>
                <a:cs typeface="(AH) Manal Black" pitchFamily="2" charset="-78"/>
              </a:rPr>
            </a:br>
            <a:r>
              <a:rPr lang="ar-SA" sz="1800" smtClean="0">
                <a:solidFill>
                  <a:srgbClr val="006C31"/>
                </a:solidFill>
                <a:latin typeface="GE Jarida Heavy" pitchFamily="18" charset="-78"/>
                <a:cs typeface="(AH) Manal Black" pitchFamily="2" charset="-78"/>
              </a:rPr>
              <a:t/>
            </a:r>
            <a:br>
              <a:rPr lang="ar-SA" sz="1800" smtClean="0">
                <a:solidFill>
                  <a:srgbClr val="006C31"/>
                </a:solidFill>
                <a:latin typeface="GE Jarida Heavy" pitchFamily="18" charset="-78"/>
                <a:cs typeface="(AH) Manal Black" pitchFamily="2" charset="-78"/>
              </a:rPr>
            </a:br>
            <a:endParaRPr lang="en-US" sz="3600" smtClean="0">
              <a:solidFill>
                <a:srgbClr val="0070C0"/>
              </a:solidFill>
              <a:latin typeface="GE Jarida Heavy" pitchFamily="18" charset="-78"/>
              <a:cs typeface="(AH) Manal Black" pitchFamily="2" charset="-78"/>
            </a:endParaRPr>
          </a:p>
        </p:txBody>
      </p:sp>
      <p:pic>
        <p:nvPicPr>
          <p:cNvPr id="12" name="الصدقة الإلكترونية نشيد سمير البشيري‬ - YouTube.mp3">
            <a:hlinkClick r:id="" action="ppaction://media"/>
          </p:cNvPr>
          <p:cNvPicPr>
            <a:picLocks noRot="1" noChangeAspect="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1198686"/>
            <a:ext cx="9144000" cy="4750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6"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0" y="0"/>
            <a:ext cx="2428875" cy="4357688"/>
          </a:xfrm>
        </p:spPr>
        <p:txBody>
          <a:bodyPr/>
          <a:lstStyle/>
          <a:p>
            <a:pPr algn="ctr"/>
            <a:r>
              <a:rPr lang="ar-SA" sz="3600" dirty="0" smtClean="0">
                <a:solidFill>
                  <a:srgbClr val="006C31"/>
                </a:solidFill>
                <a:cs typeface="(AH) Manal Black" pitchFamily="2" charset="-78"/>
              </a:rPr>
              <a:t/>
            </a:r>
            <a:br>
              <a:rPr lang="ar-SA" sz="3600" dirty="0" smtClean="0">
                <a:solidFill>
                  <a:srgbClr val="006C31"/>
                </a:solidFill>
                <a:cs typeface="(AH) Manal Black" pitchFamily="2" charset="-78"/>
              </a:rPr>
            </a:br>
            <a:r>
              <a:rPr lang="ar-SA" sz="4000" dirty="0" smtClean="0">
                <a:solidFill>
                  <a:srgbClr val="006C31"/>
                </a:solidFill>
                <a:latin typeface="GE Jarida Heavy" pitchFamily="18" charset="-78"/>
                <a:cs typeface="(AH) Manal Black" pitchFamily="2" charset="-78"/>
              </a:rPr>
              <a:t> </a:t>
            </a:r>
            <a:br>
              <a:rPr lang="ar-SA" sz="4000" dirty="0" smtClean="0">
                <a:solidFill>
                  <a:srgbClr val="006C31"/>
                </a:solidFill>
                <a:latin typeface="GE Jarida Heavy" pitchFamily="18" charset="-78"/>
                <a:cs typeface="(AH) Manal Black" pitchFamily="2" charset="-78"/>
              </a:rPr>
            </a:br>
            <a:r>
              <a:rPr lang="ar-SA" sz="4000" dirty="0" smtClean="0">
                <a:solidFill>
                  <a:srgbClr val="006C31"/>
                </a:solidFill>
                <a:latin typeface="GE Jarida Heavy" pitchFamily="18" charset="-78"/>
                <a:cs typeface="(AH) Manal Black" pitchFamily="2" charset="-78"/>
              </a:rPr>
              <a:t/>
            </a:r>
            <a:br>
              <a:rPr lang="ar-SA" sz="4000" dirty="0" smtClean="0">
                <a:solidFill>
                  <a:srgbClr val="006C31"/>
                </a:solidFill>
                <a:latin typeface="GE Jarida Heavy" pitchFamily="18" charset="-78"/>
                <a:cs typeface="(AH) Manal Black" pitchFamily="2" charset="-78"/>
              </a:rPr>
            </a:br>
            <a:r>
              <a:rPr lang="ar-SA" sz="2800" dirty="0" smtClean="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smtClean="0">
                <a:solidFill>
                  <a:srgbClr val="0070C0"/>
                </a:solidFill>
                <a:latin typeface="GE Jarida Heavy" pitchFamily="18" charset="-78"/>
                <a:cs typeface="(AH) Manal Black" pitchFamily="2" charset="-78"/>
              </a:rPr>
              <a:t>أبانات</a:t>
            </a:r>
            <a:r>
              <a:rPr lang="ar-SA" sz="3600" dirty="0" smtClean="0">
                <a:solidFill>
                  <a:srgbClr val="0070C0"/>
                </a:solidFill>
                <a:latin typeface="GE Jarida Heavy" pitchFamily="18" charset="-78"/>
                <a:cs typeface="(AH) Manal Black" pitchFamily="2" charset="-78"/>
              </a:rPr>
              <a:t> ضليع رشيد</a:t>
            </a:r>
            <a:endParaRPr lang="en-US" sz="3600" dirty="0" smtClean="0">
              <a:solidFill>
                <a:srgbClr val="006C31"/>
              </a:solidFill>
              <a:latin typeface="GE Jarida Heavy" pitchFamily="18" charset="-78"/>
              <a:cs typeface="(AH) Manal Black" pitchFamily="2" charset="-78"/>
            </a:endParaRPr>
          </a:p>
        </p:txBody>
      </p:sp>
      <p:pic>
        <p:nvPicPr>
          <p:cNvPr id="27651"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ar-SA" sz="3600">
              <a:solidFill>
                <a:srgbClr val="002060"/>
              </a:solidFill>
              <a:latin typeface="Lucida Sans Unicode" pitchFamily="34" charset="0"/>
              <a:ea typeface="Times New Roman" pitchFamily="18" charset="0"/>
              <a:cs typeface="(AH) Manal Black" pitchFamily="2" charset="-78"/>
            </a:endParaRPr>
          </a:p>
        </p:txBody>
      </p:sp>
      <p:sp>
        <p:nvSpPr>
          <p:cNvPr id="27657"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endParaRPr lang="ar-SA">
              <a:solidFill>
                <a:srgbClr val="000000"/>
              </a:solidFill>
            </a:endParaRPr>
          </a:p>
        </p:txBody>
      </p:sp>
      <p:sp>
        <p:nvSpPr>
          <p:cNvPr id="27658" name="Title 1"/>
          <p:cNvSpPr txBox="1">
            <a:spLocks/>
          </p:cNvSpPr>
          <p:nvPr/>
        </p:nvSpPr>
        <p:spPr bwMode="auto">
          <a:xfrm>
            <a:off x="2452688" y="80010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sz="4000" dirty="0">
                <a:solidFill>
                  <a:srgbClr val="C00000"/>
                </a:solidFill>
                <a:latin typeface="Lucida Sans Unicode" pitchFamily="34" charset="0"/>
                <a:ea typeface="Times New Roman" pitchFamily="18" charset="0"/>
                <a:cs typeface="(AH) Manal Black" pitchFamily="2" charset="-78"/>
              </a:rPr>
              <a:t>تقييم زيارة </a:t>
            </a:r>
            <a:r>
              <a:rPr lang="ar-SA" sz="4000" dirty="0" err="1">
                <a:solidFill>
                  <a:srgbClr val="C00000"/>
                </a:solidFill>
                <a:latin typeface="Lucida Sans Unicode" pitchFamily="34" charset="0"/>
                <a:ea typeface="Times New Roman" pitchFamily="18" charset="0"/>
                <a:cs typeface="(AH) Manal Black" pitchFamily="2" charset="-78"/>
              </a:rPr>
              <a:t>حوكمة</a:t>
            </a:r>
            <a:r>
              <a:rPr lang="ar-SA" sz="4000" dirty="0">
                <a:solidFill>
                  <a:srgbClr val="C00000"/>
                </a:solidFill>
                <a:latin typeface="Lucida Sans Unicode" pitchFamily="34" charset="0"/>
                <a:ea typeface="Times New Roman" pitchFamily="18" charset="0"/>
                <a:cs typeface="(AH) Manal Black" pitchFamily="2" charset="-78"/>
              </a:rPr>
              <a:t> </a:t>
            </a:r>
            <a:r>
              <a:rPr lang="ar-SA" sz="4000" smtClean="0">
                <a:solidFill>
                  <a:srgbClr val="C00000"/>
                </a:solidFill>
                <a:latin typeface="Lucida Sans Unicode" pitchFamily="34" charset="0"/>
                <a:ea typeface="Times New Roman" pitchFamily="18" charset="0"/>
                <a:cs typeface="(AH) Manal Black" pitchFamily="2" charset="-78"/>
              </a:rPr>
              <a:t>الجمعية الأخير</a:t>
            </a:r>
            <a:endParaRPr lang="en-US" sz="4000">
              <a:solidFill>
                <a:srgbClr val="C00000"/>
              </a:solidFill>
              <a:latin typeface="Calibri" pitchFamily="34" charset="0"/>
              <a:ea typeface="Times New Roman" pitchFamily="18" charset="0"/>
              <a:cs typeface="Sultan bold" pitchFamily="2" charset="-78"/>
            </a:endParaRPr>
          </a:p>
        </p:txBody>
      </p:sp>
      <p:pic>
        <p:nvPicPr>
          <p:cNvPr id="13" name="صورة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pic>
        <p:nvPicPr>
          <p:cNvPr id="2" name="صورة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35896" y="1556792"/>
            <a:ext cx="4536504" cy="5094949"/>
          </a:xfrm>
          <a:prstGeom prst="rect">
            <a:avLst/>
          </a:prstGeom>
        </p:spPr>
      </p:pic>
    </p:spTree>
    <p:extLst>
      <p:ext uri="{BB962C8B-B14F-4D97-AF65-F5344CB8AC3E}">
        <p14:creationId xmlns:p14="http://schemas.microsoft.com/office/powerpoint/2010/main" val="2718381035"/>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8"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483768" y="980728"/>
            <a:ext cx="3683367" cy="2069016"/>
          </a:xfrm>
          <a:prstGeom prst="rect">
            <a:avLst/>
          </a:prstGeom>
        </p:spPr>
      </p:pic>
      <p:pic>
        <p:nvPicPr>
          <p:cNvPr id="5" name="صورة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10035" y="3212976"/>
            <a:ext cx="2047478" cy="3645024"/>
          </a:xfrm>
          <a:prstGeom prst="rect">
            <a:avLst/>
          </a:prstGeom>
        </p:spPr>
      </p:pic>
      <p:pic>
        <p:nvPicPr>
          <p:cNvPr id="6" name="صورة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98763" y="620688"/>
            <a:ext cx="1845237" cy="3284984"/>
          </a:xfrm>
          <a:prstGeom prst="rect">
            <a:avLst/>
          </a:prstGeom>
        </p:spPr>
      </p:pic>
      <p:pic>
        <p:nvPicPr>
          <p:cNvPr id="7" name="صورة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586" y="3232467"/>
            <a:ext cx="2007030" cy="3573016"/>
          </a:xfrm>
          <a:prstGeom prst="rect">
            <a:avLst/>
          </a:prstGeom>
        </p:spPr>
      </p:pic>
      <p:pic>
        <p:nvPicPr>
          <p:cNvPr id="8" name="صورة 7"/>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541452" y="4005064"/>
            <a:ext cx="1602548" cy="2852936"/>
          </a:xfrm>
          <a:prstGeom prst="rect">
            <a:avLst/>
          </a:prstGeom>
        </p:spPr>
      </p:pic>
      <p:pic>
        <p:nvPicPr>
          <p:cNvPr id="9" name="صورة 8"/>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200856" y="4509119"/>
            <a:ext cx="2582105" cy="1450417"/>
          </a:xfrm>
          <a:prstGeom prst="rect">
            <a:avLst/>
          </a:prstGeom>
        </p:spPr>
      </p:pic>
      <p:pic>
        <p:nvPicPr>
          <p:cNvPr id="10" name="صورة 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2578" y="720080"/>
            <a:ext cx="1400306" cy="2492896"/>
          </a:xfrm>
          <a:prstGeom prst="rect">
            <a:avLst/>
          </a:prstGeom>
        </p:spPr>
      </p:pic>
    </p:spTree>
    <p:extLst>
      <p:ext uri="{BB962C8B-B14F-4D97-AF65-F5344CB8AC3E}">
        <p14:creationId xmlns:p14="http://schemas.microsoft.com/office/powerpoint/2010/main" val="3624471788"/>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10" name="arrow.wav"/>
          </p:stSnd>
        </p:sndAc>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بطاقة سنابل الخير العثيم - بطاقة العثيم الخيرية - رسال"/>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32514" y="836712"/>
            <a:ext cx="3455485" cy="2592288"/>
          </a:xfrm>
          <a:prstGeom prst="rect">
            <a:avLst/>
          </a:prstGeom>
          <a:noFill/>
          <a:extLst>
            <a:ext uri="{909E8E84-426E-40DD-AFC4-6F175D3DCCD1}">
              <a14:hiddenFill xmlns:a14="http://schemas.microsoft.com/office/drawing/2010/main">
                <a:solidFill>
                  <a:srgbClr val="FFFFFF"/>
                </a:solidFill>
              </a14:hiddenFill>
            </a:ext>
          </a:extLst>
        </p:spPr>
      </p:pic>
      <p:pic>
        <p:nvPicPr>
          <p:cNvPr id="6" name="صورة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21668" y="3717032"/>
            <a:ext cx="3466331" cy="2741857"/>
          </a:xfrm>
          <a:prstGeom prst="rect">
            <a:avLst/>
          </a:prstGeom>
        </p:spPr>
      </p:pic>
      <p:pic>
        <p:nvPicPr>
          <p:cNvPr id="7" name="صورة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4" y="2116893"/>
            <a:ext cx="4430635" cy="3200277"/>
          </a:xfrm>
          <a:prstGeom prst="rect">
            <a:avLst/>
          </a:prstGeom>
        </p:spPr>
      </p:pic>
    </p:spTree>
    <p:extLst>
      <p:ext uri="{BB962C8B-B14F-4D97-AF65-F5344CB8AC3E}">
        <p14:creationId xmlns:p14="http://schemas.microsoft.com/office/powerpoint/2010/main" val="690621244"/>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6" name="arrow.wav"/>
          </p:stSnd>
        </p:sndAc>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4128" y="1988840"/>
            <a:ext cx="3267271" cy="3717032"/>
          </a:xfrm>
          <a:prstGeom prst="rect">
            <a:avLst/>
          </a:prstGeom>
        </p:spPr>
      </p:pic>
      <p:pic>
        <p:nvPicPr>
          <p:cNvPr id="5" name="صورة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7543" y="1988840"/>
            <a:ext cx="4956043" cy="3717032"/>
          </a:xfrm>
          <a:prstGeom prst="rect">
            <a:avLst/>
          </a:prstGeom>
        </p:spPr>
      </p:pic>
    </p:spTree>
    <p:extLst>
      <p:ext uri="{BB962C8B-B14F-4D97-AF65-F5344CB8AC3E}">
        <p14:creationId xmlns:p14="http://schemas.microsoft.com/office/powerpoint/2010/main" val="1563272889"/>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5" name="arrow.wav"/>
          </p:stSnd>
        </p:sndAc>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619" y="764704"/>
            <a:ext cx="2681306" cy="5805264"/>
          </a:xfrm>
          <a:prstGeom prst="rect">
            <a:avLst/>
          </a:prstGeom>
        </p:spPr>
      </p:pic>
      <p:pic>
        <p:nvPicPr>
          <p:cNvPr id="5" name="صورة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96136" y="764704"/>
            <a:ext cx="2681307" cy="5805264"/>
          </a:xfrm>
          <a:prstGeom prst="rect">
            <a:avLst/>
          </a:prstGeom>
        </p:spPr>
      </p:pic>
    </p:spTree>
    <p:extLst>
      <p:ext uri="{BB962C8B-B14F-4D97-AF65-F5344CB8AC3E}">
        <p14:creationId xmlns:p14="http://schemas.microsoft.com/office/powerpoint/2010/main" val="2716605937"/>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5" name="arrow.wav"/>
          </p:stSnd>
        </p:sndAc>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588224" y="980728"/>
            <a:ext cx="2463738" cy="3284984"/>
          </a:xfrm>
          <a:prstGeom prst="rect">
            <a:avLst/>
          </a:prstGeom>
        </p:spPr>
      </p:pic>
      <p:pic>
        <p:nvPicPr>
          <p:cNvPr id="5" name="صورة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50258" y="3789040"/>
            <a:ext cx="3911698" cy="2933774"/>
          </a:xfrm>
          <a:prstGeom prst="rect">
            <a:avLst/>
          </a:prstGeom>
        </p:spPr>
      </p:pic>
      <p:pic>
        <p:nvPicPr>
          <p:cNvPr id="6" name="صورة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87824" y="1340768"/>
            <a:ext cx="3347864" cy="1673932"/>
          </a:xfrm>
          <a:prstGeom prst="rect">
            <a:avLst/>
          </a:prstGeom>
        </p:spPr>
      </p:pic>
      <p:pic>
        <p:nvPicPr>
          <p:cNvPr id="7" name="صورة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496" y="980728"/>
            <a:ext cx="2808312" cy="2654914"/>
          </a:xfrm>
          <a:prstGeom prst="rect">
            <a:avLst/>
          </a:prstGeom>
        </p:spPr>
      </p:pic>
    </p:spTree>
    <p:extLst>
      <p:ext uri="{BB962C8B-B14F-4D97-AF65-F5344CB8AC3E}">
        <p14:creationId xmlns:p14="http://schemas.microsoft.com/office/powerpoint/2010/main" val="4274328018"/>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7" name="arrow.wav"/>
          </p:stSnd>
        </p:sndAc>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6306" y="1196752"/>
            <a:ext cx="2600389" cy="3456384"/>
          </a:xfrm>
          <a:prstGeom prst="rect">
            <a:avLst/>
          </a:prstGeom>
        </p:spPr>
      </p:pic>
      <p:pic>
        <p:nvPicPr>
          <p:cNvPr id="5" name="صورة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419872" y="2204864"/>
            <a:ext cx="2414867" cy="4293096"/>
          </a:xfrm>
          <a:prstGeom prst="rect">
            <a:avLst/>
          </a:prstGeom>
        </p:spPr>
      </p:pic>
      <p:pic>
        <p:nvPicPr>
          <p:cNvPr id="6" name="صورة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7504" y="1196752"/>
            <a:ext cx="2592288" cy="3456384"/>
          </a:xfrm>
          <a:prstGeom prst="rect">
            <a:avLst/>
          </a:prstGeom>
        </p:spPr>
      </p:pic>
    </p:spTree>
    <p:extLst>
      <p:ext uri="{BB962C8B-B14F-4D97-AF65-F5344CB8AC3E}">
        <p14:creationId xmlns:p14="http://schemas.microsoft.com/office/powerpoint/2010/main" val="3933516481"/>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6" name="arrow.wav"/>
          </p:stSnd>
        </p:sndAc>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49" y="1391940"/>
            <a:ext cx="2543935" cy="4528842"/>
          </a:xfrm>
          <a:prstGeom prst="rect">
            <a:avLst/>
          </a:prstGeom>
        </p:spPr>
      </p:pic>
      <p:pic>
        <p:nvPicPr>
          <p:cNvPr id="7" name="صورة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44208" y="1391940"/>
            <a:ext cx="2532857" cy="4509120"/>
          </a:xfrm>
          <a:prstGeom prst="rect">
            <a:avLst/>
          </a:prstGeom>
        </p:spPr>
      </p:pic>
      <p:pic>
        <p:nvPicPr>
          <p:cNvPr id="9" name="صورة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79362" y="2492896"/>
            <a:ext cx="3204806" cy="1800200"/>
          </a:xfrm>
          <a:prstGeom prst="rect">
            <a:avLst/>
          </a:prstGeom>
        </p:spPr>
      </p:pic>
    </p:spTree>
    <p:extLst>
      <p:ext uri="{BB962C8B-B14F-4D97-AF65-F5344CB8AC3E}">
        <p14:creationId xmlns:p14="http://schemas.microsoft.com/office/powerpoint/2010/main" val="1549120729"/>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6" name="arrow.wav"/>
          </p:stSnd>
        </p:sndAc>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99992" y="836712"/>
            <a:ext cx="4595744" cy="2592288"/>
          </a:xfrm>
          <a:prstGeom prst="rect">
            <a:avLst/>
          </a:prstGeom>
        </p:spPr>
      </p:pic>
      <p:pic>
        <p:nvPicPr>
          <p:cNvPr id="5" name="صورة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77927" y="2260383"/>
            <a:ext cx="2318032" cy="4120946"/>
          </a:xfrm>
          <a:prstGeom prst="rect">
            <a:avLst/>
          </a:prstGeom>
        </p:spPr>
      </p:pic>
      <p:pic>
        <p:nvPicPr>
          <p:cNvPr id="6" name="صورة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503" y="1196752"/>
            <a:ext cx="1984721" cy="3528392"/>
          </a:xfrm>
          <a:prstGeom prst="rect">
            <a:avLst/>
          </a:prstGeom>
        </p:spPr>
      </p:pic>
      <p:pic>
        <p:nvPicPr>
          <p:cNvPr id="7" name="صورة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427984" y="4200722"/>
            <a:ext cx="4642202" cy="2611239"/>
          </a:xfrm>
          <a:prstGeom prst="rect">
            <a:avLst/>
          </a:prstGeom>
        </p:spPr>
      </p:pic>
    </p:spTree>
    <p:extLst>
      <p:ext uri="{BB962C8B-B14F-4D97-AF65-F5344CB8AC3E}">
        <p14:creationId xmlns:p14="http://schemas.microsoft.com/office/powerpoint/2010/main" val="3259753276"/>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7" name="arrow.wav"/>
          </p:stSnd>
        </p:sndAc>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23193" y="3429000"/>
            <a:ext cx="2553052" cy="3447158"/>
          </a:xfrm>
          <a:prstGeom prst="rect">
            <a:avLst/>
          </a:prstGeom>
        </p:spPr>
      </p:pic>
      <p:pic>
        <p:nvPicPr>
          <p:cNvPr id="5" name="صورة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26092" y="1052735"/>
            <a:ext cx="3271126" cy="5823423"/>
          </a:xfrm>
          <a:prstGeom prst="rect">
            <a:avLst/>
          </a:prstGeom>
        </p:spPr>
      </p:pic>
      <p:pic>
        <p:nvPicPr>
          <p:cNvPr id="6" name="صورة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7170" y="1052735"/>
            <a:ext cx="3235859" cy="5760641"/>
          </a:xfrm>
          <a:prstGeom prst="rect">
            <a:avLst/>
          </a:prstGeom>
        </p:spPr>
      </p:pic>
      <p:pic>
        <p:nvPicPr>
          <p:cNvPr id="7" name="صورة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70281" y="1052734"/>
            <a:ext cx="2407258" cy="2376266"/>
          </a:xfrm>
          <a:prstGeom prst="rect">
            <a:avLst/>
          </a:prstGeom>
        </p:spPr>
      </p:pic>
    </p:spTree>
    <p:extLst>
      <p:ext uri="{BB962C8B-B14F-4D97-AF65-F5344CB8AC3E}">
        <p14:creationId xmlns:p14="http://schemas.microsoft.com/office/powerpoint/2010/main" val="4163898456"/>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7" name="arrow.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2428875" cy="4005064"/>
          </a:xfrm>
        </p:spPr>
        <p:txBody>
          <a:bodyPr/>
          <a:lstStyle/>
          <a:p>
            <a:pPr algn="ctr"/>
            <a:r>
              <a:rPr lang="ar-SA" sz="3600" dirty="0" smtClean="0">
                <a:solidFill>
                  <a:srgbClr val="006C31"/>
                </a:solidFill>
                <a:cs typeface="(AH) Manal Black" pitchFamily="2" charset="-78"/>
              </a:rPr>
              <a:t/>
            </a:r>
            <a:br>
              <a:rPr lang="ar-SA" sz="3600" dirty="0" smtClean="0">
                <a:solidFill>
                  <a:srgbClr val="006C31"/>
                </a:solidFill>
                <a:cs typeface="(AH) Manal Black" pitchFamily="2" charset="-78"/>
              </a:rPr>
            </a:br>
            <a:r>
              <a:rPr lang="ar-SA" sz="4000" dirty="0" smtClean="0">
                <a:solidFill>
                  <a:srgbClr val="006C31"/>
                </a:solidFill>
                <a:latin typeface="GE Jarida Heavy" pitchFamily="18" charset="-78"/>
                <a:cs typeface="(AH) Manal Black" pitchFamily="2" charset="-78"/>
              </a:rPr>
              <a:t> </a:t>
            </a:r>
            <a:br>
              <a:rPr lang="ar-SA" sz="4000" dirty="0" smtClean="0">
                <a:solidFill>
                  <a:srgbClr val="006C31"/>
                </a:solidFill>
                <a:latin typeface="GE Jarida Heavy" pitchFamily="18" charset="-78"/>
                <a:cs typeface="(AH) Manal Black" pitchFamily="2" charset="-78"/>
              </a:rPr>
            </a:br>
            <a:r>
              <a:rPr lang="ar-SA" sz="4000" dirty="0" smtClean="0">
                <a:solidFill>
                  <a:srgbClr val="006C31"/>
                </a:solidFill>
                <a:latin typeface="GE Jarida Heavy" pitchFamily="18" charset="-78"/>
                <a:cs typeface="(AH) Manal Black" pitchFamily="2" charset="-78"/>
              </a:rPr>
              <a:t/>
            </a:r>
            <a:br>
              <a:rPr lang="ar-SA" sz="4000" dirty="0" smtClean="0">
                <a:solidFill>
                  <a:srgbClr val="006C31"/>
                </a:solidFill>
                <a:latin typeface="GE Jarida Heavy" pitchFamily="18" charset="-78"/>
                <a:cs typeface="(AH) Manal Black" pitchFamily="2" charset="-78"/>
              </a:rPr>
            </a:br>
            <a:r>
              <a:rPr lang="ar-SA" sz="2800" dirty="0" smtClean="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smtClean="0">
                <a:solidFill>
                  <a:srgbClr val="0070C0"/>
                </a:solidFill>
                <a:latin typeface="GE Jarida Heavy" pitchFamily="18" charset="-78"/>
                <a:cs typeface="(AH) Manal Black" pitchFamily="2" charset="-78"/>
              </a:rPr>
              <a:t>أبانات</a:t>
            </a:r>
            <a:r>
              <a:rPr lang="ar-SA" sz="3600" dirty="0" smtClean="0">
                <a:solidFill>
                  <a:srgbClr val="0070C0"/>
                </a:solidFill>
                <a:latin typeface="GE Jarida Heavy" pitchFamily="18" charset="-78"/>
                <a:cs typeface="(AH) Manal Black" pitchFamily="2" charset="-78"/>
              </a:rPr>
              <a:t> ضليع رشيد</a:t>
            </a:r>
            <a:endParaRPr lang="en-US" sz="3600" dirty="0" smtClean="0">
              <a:solidFill>
                <a:srgbClr val="006C31"/>
              </a:solidFill>
              <a:latin typeface="GE Jarida Heavy" pitchFamily="18" charset="-78"/>
              <a:cs typeface="(AH) Manal Black" pitchFamily="2" charset="-78"/>
            </a:endParaRPr>
          </a:p>
        </p:txBody>
      </p:sp>
      <p:pic>
        <p:nvPicPr>
          <p:cNvPr id="7171"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7174" name="Title 1"/>
          <p:cNvSpPr txBox="1">
            <a:spLocks/>
          </p:cNvSpPr>
          <p:nvPr/>
        </p:nvSpPr>
        <p:spPr bwMode="auto">
          <a:xfrm>
            <a:off x="2424113" y="0"/>
            <a:ext cx="67151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sz="4000">
                <a:solidFill>
                  <a:srgbClr val="C00000"/>
                </a:solidFill>
                <a:latin typeface="Calibri" pitchFamily="34" charset="0"/>
                <a:cs typeface="Sultan bold" pitchFamily="2" charset="-78"/>
              </a:rPr>
              <a:t>الجمعية في سطور</a:t>
            </a:r>
            <a:endParaRPr lang="en-US" sz="6000">
              <a:solidFill>
                <a:srgbClr val="002060"/>
              </a:solidFill>
              <a:latin typeface="Calibri" pitchFamily="34" charset="0"/>
              <a:cs typeface="Sultan bold" pitchFamily="2" charset="-78"/>
            </a:endParaRPr>
          </a:p>
        </p:txBody>
      </p: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6"/>
          <p:cNvCxnSpPr/>
          <p:nvPr/>
        </p:nvCxnSpPr>
        <p:spPr>
          <a:xfrm rot="10800000">
            <a:off x="2424113" y="862013"/>
            <a:ext cx="6715125" cy="1587"/>
          </a:xfrm>
          <a:prstGeom prst="line">
            <a:avLst/>
          </a:prstGeom>
        </p:spPr>
        <p:style>
          <a:lnRef idx="3">
            <a:schemeClr val="accent5"/>
          </a:lnRef>
          <a:fillRef idx="0">
            <a:schemeClr val="accent5"/>
          </a:fillRef>
          <a:effectRef idx="2">
            <a:schemeClr val="accent5"/>
          </a:effectRef>
          <a:fontRef idx="minor">
            <a:schemeClr val="tx1"/>
          </a:fontRef>
        </p:style>
      </p:cxnSp>
      <p:sp>
        <p:nvSpPr>
          <p:cNvPr id="7177" name="مستطيل 1"/>
          <p:cNvSpPr>
            <a:spLocks noChangeArrowheads="1"/>
          </p:cNvSpPr>
          <p:nvPr/>
        </p:nvSpPr>
        <p:spPr bwMode="auto">
          <a:xfrm>
            <a:off x="2668588" y="1125538"/>
            <a:ext cx="6226175"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5000"/>
              </a:lnSpc>
            </a:pPr>
            <a:r>
              <a:rPr lang="ar-SA" sz="2000">
                <a:solidFill>
                  <a:srgbClr val="002060"/>
                </a:solidFill>
                <a:latin typeface="Lucida Sans Unicode" pitchFamily="34" charset="0"/>
                <a:ea typeface="Times New Roman" pitchFamily="18" charset="0"/>
                <a:cs typeface="Sultan normal" pitchFamily="2" charset="-78"/>
              </a:rPr>
              <a:t>بسم الله الرحمن الرحيم</a:t>
            </a:r>
            <a:endParaRPr lang="en-US" sz="2000">
              <a:solidFill>
                <a:srgbClr val="002060"/>
              </a:solidFill>
              <a:latin typeface="Lucida Sans Unicode" pitchFamily="34" charset="0"/>
              <a:ea typeface="Times New Roman" pitchFamily="18" charset="0"/>
              <a:cs typeface="Sultan normal" pitchFamily="2" charset="-78"/>
            </a:endParaRPr>
          </a:p>
          <a:p>
            <a:pPr algn="ctr">
              <a:lnSpc>
                <a:spcPct val="115000"/>
              </a:lnSpc>
            </a:pPr>
            <a:r>
              <a:rPr lang="ar-SA" sz="2000">
                <a:solidFill>
                  <a:srgbClr val="002060"/>
                </a:solidFill>
                <a:latin typeface="Lucida Sans Unicode" pitchFamily="34" charset="0"/>
                <a:ea typeface="Times New Roman" pitchFamily="18" charset="0"/>
                <a:cs typeface="Sultan normal" pitchFamily="2" charset="-78"/>
              </a:rPr>
              <a:t>الحمد لله والصلاة والسلام على رسول الله وبعد :</a:t>
            </a:r>
            <a:endParaRPr lang="en-US" sz="2000">
              <a:solidFill>
                <a:srgbClr val="002060"/>
              </a:solidFill>
              <a:latin typeface="Lucida Sans Unicode" pitchFamily="34" charset="0"/>
              <a:ea typeface="Times New Roman" pitchFamily="18" charset="0"/>
              <a:cs typeface="Sultan normal" pitchFamily="2" charset="-78"/>
            </a:endParaRPr>
          </a:p>
          <a:p>
            <a:pPr algn="ctr">
              <a:lnSpc>
                <a:spcPct val="115000"/>
              </a:lnSpc>
            </a:pPr>
            <a:r>
              <a:rPr lang="ar-SA" sz="2000">
                <a:solidFill>
                  <a:srgbClr val="002060"/>
                </a:solidFill>
                <a:latin typeface="Lucida Sans Unicode" pitchFamily="34" charset="0"/>
                <a:ea typeface="Times New Roman" pitchFamily="18" charset="0"/>
                <a:cs typeface="Sultan normal" pitchFamily="2" charset="-78"/>
              </a:rPr>
              <a:t>     فالعمل الخيري داعمٌ أساسٌ لتماسك المجتمع وتحقيق مبدأ التكافل الاجتماعي بين أفراده ، وهو شرفٌ للقائمين عليه  ؛ حيث يبذلون من وقتهم وجهدهم ومالهم وتضحياتهم ما يرسمون به بهجةً وسروراً على وجوه المستفيدين منه ، ويشاركهم في هذا الشرف العظيم والأجر الجزيل كل من ساهم داعماً لهم  بجهده أو ماله أو وقته أو كلمته ، ولقد من الله علينا نحن أبناء مركز أبانات بضليع رشيد برجال -نحسبهم والله حسيبهم -صدقوا ما عاهدوا الله عليه وبذلوا جهدهم من أجل إنشاء هذه الجمعية والتي صدرت الموافقة على إنشائها وتأسيسها وتسجيلها بوزارة الموارد البشرية والتنمية الاجتماعية برقم (486) وتاريخ 1430/5/10 هـ  ، وما أن صدرت الموافقة على تأسيسها إلا والقائمون عليها في عملٍ دؤوبٍ  على رعاية شؤون المحتاجين وتلمس حاجات الأرامل والمساكين وتسعى لتحقيق أهداف التكافل الاجتماعي وتسهم في تحسين الأوضاع المعيشية في المركز  والفروع الخمسة التابعة لها . </a:t>
            </a:r>
            <a:endParaRPr lang="en-US" sz="2000">
              <a:solidFill>
                <a:srgbClr val="002060"/>
              </a:solidFill>
              <a:latin typeface="Lucida Sans Unicode" pitchFamily="34" charset="0"/>
              <a:ea typeface="Times New Roman" pitchFamily="18" charset="0"/>
              <a:cs typeface="Sultan normal" pitchFamily="2" charset="-78"/>
            </a:endParaRPr>
          </a:p>
        </p:txBody>
      </p:sp>
      <p:pic>
        <p:nvPicPr>
          <p:cNvPr id="13" name="صورة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7"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2428875" cy="3933056"/>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50179"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sp>
        <p:nvSpPr>
          <p:cNvPr id="50186"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50187"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dirty="0" smtClean="0">
                <a:solidFill>
                  <a:srgbClr val="C00000"/>
                </a:solidFill>
                <a:latin typeface="Lucida Sans Unicode" panose="020B0602030504020204" pitchFamily="34" charset="0"/>
                <a:ea typeface="Times New Roman" panose="02020603050405020304" pitchFamily="18" charset="0"/>
                <a:cs typeface="(AH) Manal Black" pitchFamily="2" charset="-78"/>
              </a:rPr>
              <a:t>مشاركات </a:t>
            </a:r>
            <a:r>
              <a:rPr lang="ar-SA" altLang="ar-SA" sz="4000" smtClean="0">
                <a:solidFill>
                  <a:srgbClr val="C00000"/>
                </a:solidFill>
                <a:latin typeface="Lucida Sans Unicode" panose="020B0602030504020204" pitchFamily="34" charset="0"/>
                <a:ea typeface="Times New Roman" panose="02020603050405020304" pitchFamily="18" charset="0"/>
                <a:cs typeface="(AH) Manal Black" pitchFamily="2" charset="-78"/>
              </a:rPr>
              <a:t>اليوم الوطني 94</a:t>
            </a:r>
            <a:endParaRPr lang="en-US" altLang="ar-SA" sz="4000" dirty="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pic>
        <p:nvPicPr>
          <p:cNvPr id="3" name="صورة 2"/>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00730" y="1052736"/>
            <a:ext cx="3049352" cy="5421070"/>
          </a:xfrm>
          <a:prstGeom prst="rect">
            <a:avLst/>
          </a:prstGeom>
        </p:spPr>
      </p:pic>
      <p:pic>
        <p:nvPicPr>
          <p:cNvPr id="4" name="صورة 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22796" y="1052033"/>
            <a:ext cx="3049353" cy="5421071"/>
          </a:xfrm>
          <a:prstGeom prst="rect">
            <a:avLst/>
          </a:prstGeom>
        </p:spPr>
      </p:pic>
    </p:spTree>
    <p:extLst>
      <p:ext uri="{BB962C8B-B14F-4D97-AF65-F5344CB8AC3E}">
        <p14:creationId xmlns:p14="http://schemas.microsoft.com/office/powerpoint/2010/main" val="731281604"/>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Tm="5000">
        <p:sndAc>
          <p:stSnd>
            <p:snd r:embed="rId9"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2428875" cy="3933056"/>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50179"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3"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eaLnBrk="1" hangingPunct="1"/>
            <a:endParaRPr lang="ar-SA" altLang="ar-SA" sz="3600">
              <a:solidFill>
                <a:srgbClr val="002060"/>
              </a:solidFill>
              <a:latin typeface="Lucida Sans Unicode" panose="020B0602030504020204" pitchFamily="34" charset="0"/>
              <a:ea typeface="Times New Roman" panose="02020603050405020304" pitchFamily="18" charset="0"/>
              <a:cs typeface="(AH) Manal Black" pitchFamily="2" charset="-78"/>
            </a:endParaRPr>
          </a:p>
        </p:txBody>
      </p:sp>
      <p:sp>
        <p:nvSpPr>
          <p:cNvPr id="50186"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50187"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dirty="0" smtClean="0">
                <a:solidFill>
                  <a:srgbClr val="C00000"/>
                </a:solidFill>
                <a:latin typeface="Lucida Sans Unicode" panose="020B0602030504020204" pitchFamily="34" charset="0"/>
                <a:ea typeface="Times New Roman" panose="02020603050405020304" pitchFamily="18" charset="0"/>
                <a:cs typeface="(AH) Manal Black" pitchFamily="2" charset="-78"/>
              </a:rPr>
              <a:t>مشاركات اليوم الوطني 94</a:t>
            </a:r>
            <a:endParaRPr lang="en-US" altLang="ar-SA" sz="4000" dirty="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pic>
        <p:nvPicPr>
          <p:cNvPr id="2" name="صورة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714649" y="1162224"/>
            <a:ext cx="3417007" cy="5328664"/>
          </a:xfrm>
          <a:prstGeom prst="rect">
            <a:avLst/>
          </a:prstGeom>
        </p:spPr>
      </p:pic>
      <p:pic>
        <p:nvPicPr>
          <p:cNvPr id="3" name="صورة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627784" y="1162223"/>
            <a:ext cx="2997374" cy="5328665"/>
          </a:xfrm>
          <a:prstGeom prst="rect">
            <a:avLst/>
          </a:prstGeom>
        </p:spPr>
      </p:pic>
    </p:spTree>
    <p:extLst>
      <p:ext uri="{BB962C8B-B14F-4D97-AF65-F5344CB8AC3E}">
        <p14:creationId xmlns:p14="http://schemas.microsoft.com/office/powerpoint/2010/main" val="2795295250"/>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Tm="5000">
        <p:sndAc>
          <p:stSnd>
            <p:snd r:embed="rId9"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2428875" cy="3933056"/>
          </a:xfrm>
        </p:spPr>
        <p:txBody>
          <a:bodyPr/>
          <a:lstStyle/>
          <a:p>
            <a:pPr algn="ctr" eaLnBrk="1" hangingPunct="1"/>
            <a:r>
              <a:rPr lang="ar-SA" altLang="ar-SA" sz="3600" dirty="0" smtClean="0">
                <a:solidFill>
                  <a:srgbClr val="006C31"/>
                </a:solidFill>
                <a:cs typeface="(AH) Manal Black" pitchFamily="2" charset="-78"/>
              </a:rPr>
              <a:t/>
            </a:r>
            <a:br>
              <a:rPr lang="ar-SA" altLang="ar-SA" sz="3600" dirty="0" smtClean="0">
                <a:solidFill>
                  <a:srgbClr val="006C31"/>
                </a:solidFill>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t>
            </a:r>
            <a:br>
              <a:rPr lang="ar-SA" altLang="ar-SA" sz="4000" dirty="0" smtClean="0">
                <a:solidFill>
                  <a:srgbClr val="006C31"/>
                </a:solidFill>
                <a:latin typeface="GE Jarida Heavy" panose="020A0503020102020204" pitchFamily="18" charset="-78"/>
                <a:cs typeface="(AH) Manal Black" pitchFamily="2" charset="-78"/>
              </a:rPr>
            </a:br>
            <a:r>
              <a:rPr lang="ar-SA" altLang="ar-SA" sz="4000" dirty="0" smtClean="0">
                <a:solidFill>
                  <a:srgbClr val="006C31"/>
                </a:solidFill>
                <a:latin typeface="GE Jarida Heavy" panose="020A0503020102020204" pitchFamily="18" charset="-78"/>
                <a:cs typeface="(AH) Manal Black" pitchFamily="2" charset="-78"/>
              </a:rPr>
              <a:t/>
            </a:r>
            <a:br>
              <a:rPr lang="ar-SA" altLang="ar-SA" sz="4000" dirty="0" smtClean="0">
                <a:solidFill>
                  <a:srgbClr val="006C31"/>
                </a:solidFill>
                <a:latin typeface="GE Jarida Heavy" panose="020A0503020102020204" pitchFamily="18" charset="-78"/>
                <a:cs typeface="(AH) Manal Black" pitchFamily="2" charset="-78"/>
              </a:rPr>
            </a:br>
            <a:r>
              <a:rPr lang="ar-SA" altLang="ar-SA" sz="2800" dirty="0" smtClean="0">
                <a:solidFill>
                  <a:srgbClr val="006C31"/>
                </a:solidFill>
                <a:latin typeface="GE Jarida Heavy" panose="020A0503020102020204" pitchFamily="18" charset="-78"/>
                <a:cs typeface="(AH) Manal Black" pitchFamily="2" charset="-78"/>
              </a:rPr>
              <a:t>جمعية البر الخيرية </a:t>
            </a:r>
            <a:r>
              <a:rPr lang="ar-SA" altLang="ar-SA" sz="3600" dirty="0" smtClean="0">
                <a:solidFill>
                  <a:srgbClr val="0070C0"/>
                </a:solidFill>
                <a:latin typeface="GE Jarida Heavy" panose="020A0503020102020204" pitchFamily="18" charset="-78"/>
                <a:cs typeface="(AH) Manal Black" pitchFamily="2" charset="-78"/>
              </a:rPr>
              <a:t>بمحافظة </a:t>
            </a:r>
            <a:r>
              <a:rPr lang="ar-SA" altLang="ar-SA" sz="3600" dirty="0" err="1" smtClean="0">
                <a:solidFill>
                  <a:srgbClr val="0070C0"/>
                </a:solidFill>
                <a:latin typeface="GE Jarida Heavy" panose="020A0503020102020204" pitchFamily="18" charset="-78"/>
                <a:cs typeface="(AH) Manal Black" pitchFamily="2" charset="-78"/>
              </a:rPr>
              <a:t>أبانات</a:t>
            </a:r>
            <a:r>
              <a:rPr lang="ar-SA" altLang="ar-SA" sz="3600" dirty="0" smtClean="0">
                <a:solidFill>
                  <a:srgbClr val="0070C0"/>
                </a:solidFill>
                <a:latin typeface="GE Jarida Heavy" panose="020A0503020102020204" pitchFamily="18" charset="-78"/>
                <a:cs typeface="(AH) Manal Black" pitchFamily="2" charset="-78"/>
              </a:rPr>
              <a:t> ضليع رشيد</a:t>
            </a:r>
            <a:endParaRPr lang="en-US" altLang="ar-SA" sz="3600" dirty="0" smtClean="0">
              <a:solidFill>
                <a:srgbClr val="006C31"/>
              </a:solidFill>
              <a:latin typeface="GE Jarida Heavy" panose="020A0503020102020204" pitchFamily="18" charset="-78"/>
              <a:cs typeface="(AH) Manal Black" pitchFamily="2" charset="-78"/>
            </a:endParaRPr>
          </a:p>
        </p:txBody>
      </p:sp>
      <p:pic>
        <p:nvPicPr>
          <p:cNvPr id="50179"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6" name="Rectangle 3"/>
          <p:cNvSpPr>
            <a:spLocks noChangeArrowheads="1"/>
          </p:cNvSpPr>
          <p:nvPr/>
        </p:nvSpPr>
        <p:spPr bwMode="auto">
          <a:xfrm>
            <a:off x="0" y="4467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ar-SA" altLang="ar-SA">
              <a:solidFill>
                <a:srgbClr val="000000"/>
              </a:solidFill>
            </a:endParaRPr>
          </a:p>
        </p:txBody>
      </p:sp>
      <p:sp>
        <p:nvSpPr>
          <p:cNvPr id="50187"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ar-SA" altLang="ar-SA" sz="4000" dirty="0" smtClean="0">
                <a:solidFill>
                  <a:srgbClr val="C00000"/>
                </a:solidFill>
                <a:latin typeface="Lucida Sans Unicode" panose="020B0602030504020204" pitchFamily="34" charset="0"/>
                <a:ea typeface="Times New Roman" panose="02020603050405020304" pitchFamily="18" charset="0"/>
                <a:cs typeface="(AH) Manal Black" pitchFamily="2" charset="-78"/>
              </a:rPr>
              <a:t>مشاركات اليوم الوطني 94</a:t>
            </a:r>
            <a:endParaRPr lang="en-US" altLang="ar-SA" sz="4000" dirty="0">
              <a:solidFill>
                <a:srgbClr val="C00000"/>
              </a:solidFill>
              <a:latin typeface="Calibri" panose="020F0502020204030204" pitchFamily="34" charset="0"/>
              <a:ea typeface="Times New Roman" panose="02020603050405020304" pitchFamily="18" charset="0"/>
              <a:cs typeface="Sultan bold" pitchFamily="2" charset="-78"/>
            </a:endParaRPr>
          </a:p>
        </p:txBody>
      </p:sp>
      <p:pic>
        <p:nvPicPr>
          <p:cNvPr id="13" name="صورة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pic>
        <p:nvPicPr>
          <p:cNvPr id="2" name="صورة 1"/>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994398" y="1412776"/>
            <a:ext cx="2585713" cy="5171426"/>
          </a:xfrm>
          <a:prstGeom prst="rect">
            <a:avLst/>
          </a:prstGeom>
        </p:spPr>
      </p:pic>
      <p:pic>
        <p:nvPicPr>
          <p:cNvPr id="3" name="صورة 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156176" y="1412776"/>
            <a:ext cx="2860953" cy="5063634"/>
          </a:xfrm>
          <a:prstGeom prst="rect">
            <a:avLst/>
          </a:prstGeom>
        </p:spPr>
      </p:pic>
    </p:spTree>
    <p:extLst>
      <p:ext uri="{BB962C8B-B14F-4D97-AF65-F5344CB8AC3E}">
        <p14:creationId xmlns:p14="http://schemas.microsoft.com/office/powerpoint/2010/main" val="769601433"/>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3" name="arrow.wav"/>
          </p:stSnd>
        </p:sndAc>
      </p:transition>
    </mc:Choice>
    <mc:Fallback xmlns="">
      <p:transition spd="slow" advTm="5000">
        <p:sndAc>
          <p:stSnd>
            <p:snd r:embed="rId9"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850"/>
            <a:ext cx="8229600" cy="563910"/>
          </a:xfrm>
        </p:spPr>
        <p:txBody>
          <a:bodyPr/>
          <a:lstStyle/>
          <a:p>
            <a:pPr algn="ctr"/>
            <a:r>
              <a:rPr lang="ar-SA" sz="3200" dirty="0">
                <a:solidFill>
                  <a:srgbClr val="C00000"/>
                </a:solidFill>
                <a:cs typeface="(AH) Manal Black" pitchFamily="2" charset="-78"/>
              </a:rPr>
              <a:t>مشروع تأثيث المنازل من وقف مواكب الأجر</a:t>
            </a:r>
          </a:p>
        </p:txBody>
      </p:sp>
      <p:pic>
        <p:nvPicPr>
          <p:cNvPr id="4" name="صورة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88024" y="1392155"/>
            <a:ext cx="3957904" cy="5277205"/>
          </a:xfrm>
          <a:prstGeom prst="rect">
            <a:avLst/>
          </a:prstGeom>
        </p:spPr>
      </p:pic>
      <p:pic>
        <p:nvPicPr>
          <p:cNvPr id="6" name="صورة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65252" y="1392155"/>
            <a:ext cx="3957904" cy="5277205"/>
          </a:xfrm>
          <a:prstGeom prst="rect">
            <a:avLst/>
          </a:prstGeom>
        </p:spPr>
      </p:pic>
    </p:spTree>
    <p:extLst>
      <p:ext uri="{BB962C8B-B14F-4D97-AF65-F5344CB8AC3E}">
        <p14:creationId xmlns:p14="http://schemas.microsoft.com/office/powerpoint/2010/main" val="533321947"/>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5" name="arrow.wav"/>
          </p:stSnd>
        </p:sndAc>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850"/>
            <a:ext cx="8229600" cy="563910"/>
          </a:xfrm>
        </p:spPr>
        <p:txBody>
          <a:bodyPr/>
          <a:lstStyle/>
          <a:p>
            <a:pPr algn="ctr"/>
            <a:r>
              <a:rPr lang="ar-SA" sz="3200" dirty="0">
                <a:solidFill>
                  <a:srgbClr val="C00000"/>
                </a:solidFill>
                <a:cs typeface="(AH) Manal Black" pitchFamily="2" charset="-78"/>
              </a:rPr>
              <a:t>مشروع تأثيث المنازل من وقف مواكب الأجر</a:t>
            </a:r>
          </a:p>
        </p:txBody>
      </p:sp>
      <p:pic>
        <p:nvPicPr>
          <p:cNvPr id="7" name="صورة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16016" y="1772816"/>
            <a:ext cx="3466728" cy="4622304"/>
          </a:xfrm>
          <a:prstGeom prst="rect">
            <a:avLst/>
          </a:prstGeom>
        </p:spPr>
      </p:pic>
      <p:pic>
        <p:nvPicPr>
          <p:cNvPr id="8" name="صورة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71600" y="1772816"/>
            <a:ext cx="3466728" cy="4622304"/>
          </a:xfrm>
          <a:prstGeom prst="rect">
            <a:avLst/>
          </a:prstGeom>
        </p:spPr>
      </p:pic>
    </p:spTree>
    <p:extLst>
      <p:ext uri="{BB962C8B-B14F-4D97-AF65-F5344CB8AC3E}">
        <p14:creationId xmlns:p14="http://schemas.microsoft.com/office/powerpoint/2010/main" val="3776690071"/>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5" name="arrow.wav"/>
          </p:stSnd>
        </p:sndAc>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850"/>
            <a:ext cx="8229600" cy="563910"/>
          </a:xfrm>
        </p:spPr>
        <p:txBody>
          <a:bodyPr/>
          <a:lstStyle/>
          <a:p>
            <a:pPr algn="ctr"/>
            <a:r>
              <a:rPr lang="ar-SA" sz="3200" dirty="0" smtClean="0">
                <a:solidFill>
                  <a:srgbClr val="C00000"/>
                </a:solidFill>
                <a:cs typeface="(AH) Manal Black" pitchFamily="2" charset="-78"/>
              </a:rPr>
              <a:t>مشروع تأثيث المنازل من وقف مواكب الأجر</a:t>
            </a:r>
            <a:endParaRPr lang="ar-SA" sz="3200" dirty="0">
              <a:solidFill>
                <a:srgbClr val="C00000"/>
              </a:solidFill>
              <a:cs typeface="(AH) Manal Black" pitchFamily="2" charset="-78"/>
            </a:endParaRPr>
          </a:p>
        </p:txBody>
      </p:sp>
      <p:pic>
        <p:nvPicPr>
          <p:cNvPr id="9" name="صورة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644008" y="1556792"/>
            <a:ext cx="3834426" cy="5112568"/>
          </a:xfrm>
          <a:prstGeom prst="rect">
            <a:avLst/>
          </a:prstGeom>
        </p:spPr>
      </p:pic>
      <p:pic>
        <p:nvPicPr>
          <p:cNvPr id="10" name="صورة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5576" y="1568400"/>
            <a:ext cx="3825720" cy="5100960"/>
          </a:xfrm>
          <a:prstGeom prst="rect">
            <a:avLst/>
          </a:prstGeom>
        </p:spPr>
      </p:pic>
    </p:spTree>
    <p:extLst>
      <p:ext uri="{BB962C8B-B14F-4D97-AF65-F5344CB8AC3E}">
        <p14:creationId xmlns:p14="http://schemas.microsoft.com/office/powerpoint/2010/main" val="1060539752"/>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5" name="arrow.wav"/>
          </p:stSnd>
        </p:sndAc>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850"/>
            <a:ext cx="8229600" cy="563910"/>
          </a:xfrm>
        </p:spPr>
        <p:txBody>
          <a:bodyPr/>
          <a:lstStyle/>
          <a:p>
            <a:pPr algn="ctr"/>
            <a:r>
              <a:rPr lang="ar-SA" sz="3200" dirty="0" smtClean="0">
                <a:solidFill>
                  <a:srgbClr val="C00000"/>
                </a:solidFill>
                <a:cs typeface="(AH) Manal Black" pitchFamily="2" charset="-78"/>
              </a:rPr>
              <a:t>منصرف دعم وتبرع جمعية التمور خير وجمعية البر الخيرية ببريدة</a:t>
            </a:r>
            <a:endParaRPr lang="ar-SA" sz="3200" dirty="0">
              <a:solidFill>
                <a:srgbClr val="C00000"/>
              </a:solidFill>
              <a:cs typeface="(AH) Manal Black" pitchFamily="2" charset="-78"/>
            </a:endParaRPr>
          </a:p>
        </p:txBody>
      </p:sp>
      <p:pic>
        <p:nvPicPr>
          <p:cNvPr id="3" name="صورة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004048" y="1484783"/>
            <a:ext cx="3097611" cy="5294645"/>
          </a:xfrm>
          <a:prstGeom prst="rect">
            <a:avLst/>
          </a:prstGeom>
        </p:spPr>
      </p:pic>
      <p:pic>
        <p:nvPicPr>
          <p:cNvPr id="4" name="صورة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484782"/>
            <a:ext cx="3096344" cy="5293519"/>
          </a:xfrm>
          <a:prstGeom prst="rect">
            <a:avLst/>
          </a:prstGeom>
        </p:spPr>
      </p:pic>
    </p:spTree>
    <p:extLst>
      <p:ext uri="{BB962C8B-B14F-4D97-AF65-F5344CB8AC3E}">
        <p14:creationId xmlns:p14="http://schemas.microsoft.com/office/powerpoint/2010/main" val="3675293560"/>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5" name="arrow.wav"/>
          </p:stSnd>
        </p:sndAc>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850"/>
            <a:ext cx="8229600" cy="563910"/>
          </a:xfrm>
        </p:spPr>
        <p:txBody>
          <a:bodyPr/>
          <a:lstStyle/>
          <a:p>
            <a:pPr algn="ctr"/>
            <a:r>
              <a:rPr lang="ar-SA" sz="3200" dirty="0" smtClean="0">
                <a:solidFill>
                  <a:srgbClr val="C00000"/>
                </a:solidFill>
                <a:cs typeface="(AH) Manal Black" pitchFamily="2" charset="-78"/>
              </a:rPr>
              <a:t>مشروع السقيا وتحلية المياه</a:t>
            </a:r>
            <a:endParaRPr lang="ar-SA" sz="3200" dirty="0">
              <a:solidFill>
                <a:srgbClr val="C00000"/>
              </a:solidFill>
              <a:cs typeface="(AH) Manal Black" pitchFamily="2" charset="-78"/>
            </a:endParaRPr>
          </a:p>
        </p:txBody>
      </p:sp>
      <p:pic>
        <p:nvPicPr>
          <p:cNvPr id="3" name="صورة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340768"/>
            <a:ext cx="9144000" cy="5143500"/>
          </a:xfrm>
          <a:prstGeom prst="rect">
            <a:avLst/>
          </a:prstGeom>
        </p:spPr>
      </p:pic>
    </p:spTree>
    <p:extLst>
      <p:ext uri="{BB962C8B-B14F-4D97-AF65-F5344CB8AC3E}">
        <p14:creationId xmlns:p14="http://schemas.microsoft.com/office/powerpoint/2010/main" val="2347827381"/>
      </p:ext>
    </p:extLst>
  </p:cSld>
  <p:clrMapOvr>
    <a:masterClrMapping/>
  </p:clrMapOvr>
  <mc:AlternateContent xmlns:mc="http://schemas.openxmlformats.org/markup-compatibility/2006" xmlns:p14="http://schemas.microsoft.com/office/powerpoint/2010/main">
    <mc:Choice Requires="p14">
      <p:transition spd="slow" p14:dur="3000" advTm="5000">
        <p:sndAc>
          <p:stSnd>
            <p:snd r:embed="rId2" name="arrow.wav"/>
          </p:stSnd>
        </p:sndAc>
      </p:transition>
    </mc:Choice>
    <mc:Fallback xmlns="">
      <p:transition spd="slow" advTm="5000">
        <p:sndAc>
          <p:stSnd>
            <p:snd r:embed="rId5" name="arrow.wav"/>
          </p:stSnd>
        </p:sndAc>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0" y="0"/>
            <a:ext cx="2428875" cy="4077072"/>
          </a:xfrm>
        </p:spPr>
        <p:txBody>
          <a:bodyPr/>
          <a:lstStyle/>
          <a:p>
            <a:pPr algn="ctr"/>
            <a:r>
              <a:rPr lang="ar-SA" sz="3600" dirty="0" smtClean="0">
                <a:solidFill>
                  <a:srgbClr val="006C31"/>
                </a:solidFill>
                <a:cs typeface="(AH) Manal Black" pitchFamily="2" charset="-78"/>
              </a:rPr>
              <a:t/>
            </a:r>
            <a:br>
              <a:rPr lang="ar-SA" sz="3600" dirty="0" smtClean="0">
                <a:solidFill>
                  <a:srgbClr val="006C31"/>
                </a:solidFill>
                <a:cs typeface="(AH) Manal Black" pitchFamily="2" charset="-78"/>
              </a:rPr>
            </a:br>
            <a:r>
              <a:rPr lang="ar-SA" sz="4000" dirty="0" smtClean="0">
                <a:solidFill>
                  <a:srgbClr val="006C31"/>
                </a:solidFill>
                <a:latin typeface="GE Jarida Heavy" pitchFamily="18" charset="-78"/>
                <a:cs typeface="(AH) Manal Black" pitchFamily="2" charset="-78"/>
              </a:rPr>
              <a:t> </a:t>
            </a:r>
            <a:br>
              <a:rPr lang="ar-SA" sz="4000" dirty="0" smtClean="0">
                <a:solidFill>
                  <a:srgbClr val="006C31"/>
                </a:solidFill>
                <a:latin typeface="GE Jarida Heavy" pitchFamily="18" charset="-78"/>
                <a:cs typeface="(AH) Manal Black" pitchFamily="2" charset="-78"/>
              </a:rPr>
            </a:br>
            <a:r>
              <a:rPr lang="ar-SA" sz="4000" dirty="0" smtClean="0">
                <a:solidFill>
                  <a:srgbClr val="006C31"/>
                </a:solidFill>
                <a:latin typeface="GE Jarida Heavy" pitchFamily="18" charset="-78"/>
                <a:cs typeface="(AH) Manal Black" pitchFamily="2" charset="-78"/>
              </a:rPr>
              <a:t/>
            </a:r>
            <a:br>
              <a:rPr lang="ar-SA" sz="4000" dirty="0" smtClean="0">
                <a:solidFill>
                  <a:srgbClr val="006C31"/>
                </a:solidFill>
                <a:latin typeface="GE Jarida Heavy" pitchFamily="18" charset="-78"/>
                <a:cs typeface="(AH) Manal Black" pitchFamily="2" charset="-78"/>
              </a:rPr>
            </a:br>
            <a:r>
              <a:rPr lang="ar-SA" sz="2800" dirty="0" smtClean="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smtClean="0">
                <a:solidFill>
                  <a:srgbClr val="0070C0"/>
                </a:solidFill>
                <a:latin typeface="GE Jarida Heavy" pitchFamily="18" charset="-78"/>
                <a:cs typeface="(AH) Manal Black" pitchFamily="2" charset="-78"/>
              </a:rPr>
              <a:t>أبانات</a:t>
            </a:r>
            <a:r>
              <a:rPr lang="ar-SA" sz="3600" dirty="0" smtClean="0">
                <a:solidFill>
                  <a:srgbClr val="0070C0"/>
                </a:solidFill>
                <a:latin typeface="GE Jarida Heavy" pitchFamily="18" charset="-78"/>
                <a:cs typeface="(AH) Manal Black" pitchFamily="2" charset="-78"/>
              </a:rPr>
              <a:t> ضليع رشيد</a:t>
            </a:r>
            <a:endParaRPr lang="en-US" sz="3600" dirty="0" smtClean="0">
              <a:solidFill>
                <a:srgbClr val="006C31"/>
              </a:solidFill>
              <a:latin typeface="GE Jarida Heavy" pitchFamily="18" charset="-78"/>
              <a:cs typeface="(AH) Manal Black" pitchFamily="2" charset="-78"/>
            </a:endParaRPr>
          </a:p>
        </p:txBody>
      </p:sp>
      <p:pic>
        <p:nvPicPr>
          <p:cNvPr id="50179"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50182" name="Title 1"/>
          <p:cNvSpPr txBox="1">
            <a:spLocks/>
          </p:cNvSpPr>
          <p:nvPr/>
        </p:nvSpPr>
        <p:spPr bwMode="auto">
          <a:xfrm>
            <a:off x="2455863" y="260350"/>
            <a:ext cx="67151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lnSpc>
                <a:spcPct val="115000"/>
              </a:lnSpc>
            </a:pPr>
            <a:r>
              <a:rPr lang="ar-SA" sz="3200">
                <a:solidFill>
                  <a:srgbClr val="C00000"/>
                </a:solidFill>
                <a:latin typeface="Calibri" pitchFamily="34" charset="0"/>
                <a:cs typeface="Sultan bold" pitchFamily="2" charset="-78"/>
              </a:rPr>
              <a:t>أفق الجمعية وطموحاتها المستقبلية بمشيئة الله</a:t>
            </a:r>
            <a:endParaRPr lang="en-US" sz="1600">
              <a:latin typeface="Lucida Sans Unicode" pitchFamily="34" charset="0"/>
              <a:cs typeface="Times New Roman" pitchFamily="18" charset="0"/>
            </a:endParaRPr>
          </a:p>
        </p:txBody>
      </p: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6"/>
          <p:cNvCxnSpPr/>
          <p:nvPr/>
        </p:nvCxnSpPr>
        <p:spPr>
          <a:xfrm rot="10800000">
            <a:off x="2447925" y="1268413"/>
            <a:ext cx="6715125" cy="1587"/>
          </a:xfrm>
          <a:prstGeom prst="line">
            <a:avLst/>
          </a:prstGeom>
        </p:spPr>
        <p:style>
          <a:lnRef idx="3">
            <a:schemeClr val="accent5"/>
          </a:lnRef>
          <a:fillRef idx="0">
            <a:schemeClr val="accent5"/>
          </a:fillRef>
          <a:effectRef idx="2">
            <a:schemeClr val="accent5"/>
          </a:effectRef>
          <a:fontRef idx="minor">
            <a:schemeClr val="tx1"/>
          </a:fontRef>
        </p:style>
      </p:cxnSp>
      <p:graphicFrame>
        <p:nvGraphicFramePr>
          <p:cNvPr id="13" name="رسم تخطيطي 12"/>
          <p:cNvGraphicFramePr/>
          <p:nvPr/>
        </p:nvGraphicFramePr>
        <p:xfrm>
          <a:off x="2627784" y="1556792"/>
          <a:ext cx="6360368" cy="509584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صورة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12"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0" y="0"/>
            <a:ext cx="2428875" cy="4077072"/>
          </a:xfrm>
        </p:spPr>
        <p:txBody>
          <a:bodyPr/>
          <a:lstStyle/>
          <a:p>
            <a:pPr algn="ctr"/>
            <a:r>
              <a:rPr lang="ar-SA" sz="3600" dirty="0" smtClean="0">
                <a:solidFill>
                  <a:srgbClr val="006C31"/>
                </a:solidFill>
                <a:cs typeface="(AH) Manal Black" pitchFamily="2" charset="-78"/>
              </a:rPr>
              <a:t/>
            </a:r>
            <a:br>
              <a:rPr lang="ar-SA" sz="3600" dirty="0" smtClean="0">
                <a:solidFill>
                  <a:srgbClr val="006C31"/>
                </a:solidFill>
                <a:cs typeface="(AH) Manal Black" pitchFamily="2" charset="-78"/>
              </a:rPr>
            </a:br>
            <a:r>
              <a:rPr lang="ar-SA" sz="4000" dirty="0" smtClean="0">
                <a:solidFill>
                  <a:srgbClr val="006C31"/>
                </a:solidFill>
                <a:latin typeface="GE Jarida Heavy" pitchFamily="18" charset="-78"/>
                <a:cs typeface="(AH) Manal Black" pitchFamily="2" charset="-78"/>
              </a:rPr>
              <a:t> </a:t>
            </a:r>
            <a:br>
              <a:rPr lang="ar-SA" sz="4000" dirty="0" smtClean="0">
                <a:solidFill>
                  <a:srgbClr val="006C31"/>
                </a:solidFill>
                <a:latin typeface="GE Jarida Heavy" pitchFamily="18" charset="-78"/>
                <a:cs typeface="(AH) Manal Black" pitchFamily="2" charset="-78"/>
              </a:rPr>
            </a:br>
            <a:r>
              <a:rPr lang="ar-SA" sz="4000" dirty="0" smtClean="0">
                <a:solidFill>
                  <a:srgbClr val="006C31"/>
                </a:solidFill>
                <a:latin typeface="GE Jarida Heavy" pitchFamily="18" charset="-78"/>
                <a:cs typeface="(AH) Manal Black" pitchFamily="2" charset="-78"/>
              </a:rPr>
              <a:t/>
            </a:r>
            <a:br>
              <a:rPr lang="ar-SA" sz="4000" dirty="0" smtClean="0">
                <a:solidFill>
                  <a:srgbClr val="006C31"/>
                </a:solidFill>
                <a:latin typeface="GE Jarida Heavy" pitchFamily="18" charset="-78"/>
                <a:cs typeface="(AH) Manal Black" pitchFamily="2" charset="-78"/>
              </a:rPr>
            </a:br>
            <a:r>
              <a:rPr lang="ar-SA" sz="2800" dirty="0" smtClean="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smtClean="0">
                <a:solidFill>
                  <a:srgbClr val="0070C0"/>
                </a:solidFill>
                <a:latin typeface="GE Jarida Heavy" pitchFamily="18" charset="-78"/>
                <a:cs typeface="(AH) Manal Black" pitchFamily="2" charset="-78"/>
              </a:rPr>
              <a:t>أبانات</a:t>
            </a:r>
            <a:r>
              <a:rPr lang="ar-SA" sz="3600" dirty="0" smtClean="0">
                <a:solidFill>
                  <a:srgbClr val="0070C0"/>
                </a:solidFill>
                <a:latin typeface="GE Jarida Heavy" pitchFamily="18" charset="-78"/>
                <a:cs typeface="(AH) Manal Black" pitchFamily="2" charset="-78"/>
              </a:rPr>
              <a:t> ضليع رشيد</a:t>
            </a:r>
            <a:endParaRPr lang="en-US" sz="3600" dirty="0" smtClean="0">
              <a:solidFill>
                <a:srgbClr val="006C31"/>
              </a:solidFill>
              <a:latin typeface="GE Jarida Heavy" pitchFamily="18" charset="-78"/>
              <a:cs typeface="(AH) Manal Black" pitchFamily="2" charset="-78"/>
            </a:endParaRPr>
          </a:p>
        </p:txBody>
      </p:sp>
      <p:pic>
        <p:nvPicPr>
          <p:cNvPr id="49155"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8962" name="Picture 2" descr="D:\الشغل\الجمعية الخيرية بالهلالية\منوع الجمعية\جمعيات شغل\أبو فايد أبانات رشيد\التقارير والخطط\التقارير\ثمار وإحصائيات العطاء خلال دورة المجلس الحالي 2021 م\WhatsApp Image 2021-08-09 at 11.52.18 AM.jpe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441700" y="908050"/>
            <a:ext cx="4586288" cy="5761038"/>
          </a:xfrm>
          <a:prstGeom prst="rect">
            <a:avLst/>
          </a:prstGeom>
          <a:ln w="127000" cap="sq">
            <a:solidFill>
              <a:schemeClr val="accent2">
                <a:lumMod val="75000"/>
              </a:schemeClr>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9" name="صورة 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extLst>
      <p:ext uri="{BB962C8B-B14F-4D97-AF65-F5344CB8AC3E}">
        <p14:creationId xmlns:p14="http://schemas.microsoft.com/office/powerpoint/2010/main" val="2629768752"/>
      </p:ext>
    </p:extLst>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8" name="arrow.wav"/>
          </p:stSnd>
        </p:sndAc>
      </p:transition>
    </mc:Fallback>
  </mc:AlternateContent>
  <p:timing>
    <p:tnLst>
      <p:par>
        <p:cTn id="1" dur="indefinite" restart="never" nodeType="tmRoot">
          <p:childTnLst>
            <p:audio>
              <p:cMediaNode numSld="999" showWhenStopped="0">
                <p:cTn id="2"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980728"/>
            <a:ext cx="8020050" cy="563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2" name="arrow.wav"/>
          </p:stSnd>
        </p:sndAc>
      </p:transition>
    </mc:Choice>
    <mc:Fallback xmlns="">
      <p:transition spd="slow" advClick="0" advTm="5000">
        <p:sndAc>
          <p:stSnd>
            <p:snd r:embed="rId6" name="arrow.wav"/>
          </p:stSnd>
        </p:sndAc>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0" y="0"/>
            <a:ext cx="2428875" cy="4005064"/>
          </a:xfrm>
        </p:spPr>
        <p:txBody>
          <a:bodyPr/>
          <a:lstStyle/>
          <a:p>
            <a:pPr algn="ctr"/>
            <a:r>
              <a:rPr lang="ar-SA" sz="2800" dirty="0" smtClean="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smtClean="0">
                <a:solidFill>
                  <a:srgbClr val="0070C0"/>
                </a:solidFill>
                <a:latin typeface="GE Jarida Heavy" pitchFamily="18" charset="-78"/>
                <a:cs typeface="(AH) Manal Black" pitchFamily="2" charset="-78"/>
              </a:rPr>
              <a:t>أبانات</a:t>
            </a:r>
            <a:r>
              <a:rPr lang="ar-SA" sz="3600" dirty="0" smtClean="0">
                <a:solidFill>
                  <a:srgbClr val="0070C0"/>
                </a:solidFill>
                <a:latin typeface="GE Jarida Heavy" pitchFamily="18" charset="-78"/>
                <a:cs typeface="(AH) Manal Black" pitchFamily="2" charset="-78"/>
              </a:rPr>
              <a:t> ضليع رشيد</a:t>
            </a:r>
            <a:endParaRPr lang="en-US" sz="3600" dirty="0" smtClean="0">
              <a:solidFill>
                <a:srgbClr val="006C31"/>
              </a:solidFill>
              <a:latin typeface="GE Jarida Heavy" pitchFamily="18" charset="-78"/>
              <a:cs typeface="(AH) Manal Black" pitchFamily="2" charset="-78"/>
            </a:endParaRPr>
          </a:p>
        </p:txBody>
      </p:sp>
      <p:pic>
        <p:nvPicPr>
          <p:cNvPr id="53251"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53254" name="Title 1"/>
          <p:cNvSpPr txBox="1">
            <a:spLocks/>
          </p:cNvSpPr>
          <p:nvPr/>
        </p:nvSpPr>
        <p:spPr bwMode="auto">
          <a:xfrm>
            <a:off x="2424113" y="0"/>
            <a:ext cx="6715125" cy="97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sz="4000">
                <a:solidFill>
                  <a:srgbClr val="C00000"/>
                </a:solidFill>
                <a:latin typeface="Lucida Sans Unicode" pitchFamily="34" charset="0"/>
                <a:ea typeface="Times New Roman" pitchFamily="18" charset="0"/>
                <a:cs typeface="(AH) Manal Black" pitchFamily="2" charset="-78"/>
              </a:rPr>
              <a:t>التواصل</a:t>
            </a:r>
            <a:endParaRPr lang="en-US" sz="4000">
              <a:solidFill>
                <a:srgbClr val="C00000"/>
              </a:solidFill>
              <a:latin typeface="Calibri" pitchFamily="34" charset="0"/>
              <a:ea typeface="Times New Roman" pitchFamily="18" charset="0"/>
              <a:cs typeface="Sultan bold" pitchFamily="2" charset="-78"/>
            </a:endParaRPr>
          </a:p>
        </p:txBody>
      </p: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6"/>
          <p:cNvCxnSpPr/>
          <p:nvPr/>
        </p:nvCxnSpPr>
        <p:spPr>
          <a:xfrm rot="10800000">
            <a:off x="2376488" y="836613"/>
            <a:ext cx="6715125" cy="1587"/>
          </a:xfrm>
          <a:prstGeom prst="line">
            <a:avLst/>
          </a:prstGeom>
        </p:spPr>
        <p:style>
          <a:lnRef idx="3">
            <a:schemeClr val="accent5"/>
          </a:lnRef>
          <a:fillRef idx="0">
            <a:schemeClr val="accent5"/>
          </a:fillRef>
          <a:effectRef idx="2">
            <a:schemeClr val="accent5"/>
          </a:effectRef>
          <a:fontRef idx="minor">
            <a:schemeClr val="tx1"/>
          </a:fontRef>
        </p:style>
      </p:cxnSp>
      <p:sp>
        <p:nvSpPr>
          <p:cNvPr id="53257" name="مستطيل 1"/>
          <p:cNvSpPr>
            <a:spLocks noChangeArrowheads="1"/>
          </p:cNvSpPr>
          <p:nvPr/>
        </p:nvSpPr>
        <p:spPr bwMode="auto">
          <a:xfrm>
            <a:off x="2771775" y="2276475"/>
            <a:ext cx="6121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endParaRPr lang="ar-SA" sz="3600">
              <a:solidFill>
                <a:srgbClr val="002060"/>
              </a:solidFill>
              <a:latin typeface="Lucida Sans Unicode" pitchFamily="34" charset="0"/>
              <a:ea typeface="Times New Roman" pitchFamily="18" charset="0"/>
              <a:cs typeface="(AH) Manal Black" pitchFamily="2" charset="-78"/>
            </a:endParaRPr>
          </a:p>
        </p:txBody>
      </p:sp>
      <p:sp>
        <p:nvSpPr>
          <p:cNvPr id="53259" name="Rectangle 1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0" hangingPunct="0">
              <a:tabLst>
                <a:tab pos="1936750" algn="l"/>
                <a:tab pos="2752725" algn="ctr"/>
              </a:tabLst>
            </a:pPr>
            <a:endParaRPr lang="ar-SA"/>
          </a:p>
        </p:txBody>
      </p:sp>
      <p:sp>
        <p:nvSpPr>
          <p:cNvPr id="53260" name="Rectangle 19"/>
          <p:cNvSpPr>
            <a:spLocks noChangeArrowheads="1"/>
          </p:cNvSpPr>
          <p:nvPr/>
        </p:nvSpPr>
        <p:spPr bwMode="auto">
          <a:xfrm>
            <a:off x="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rtl="0" eaLnBrk="0" hangingPunct="0"/>
            <a:endParaRPr lang="ar-SA"/>
          </a:p>
        </p:txBody>
      </p:sp>
      <p:sp>
        <p:nvSpPr>
          <p:cNvPr id="53261" name="Rectangle 22"/>
          <p:cNvSpPr>
            <a:spLocks noChangeArrowheads="1"/>
          </p:cNvSpPr>
          <p:nvPr/>
        </p:nvSpPr>
        <p:spPr bwMode="auto">
          <a:xfrm>
            <a:off x="-133350" y="1076325"/>
            <a:ext cx="2667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0" hangingPunct="0"/>
            <a:r>
              <a:rPr lang="en-US" sz="2000">
                <a:solidFill>
                  <a:srgbClr val="002060"/>
                </a:solidFill>
                <a:latin typeface="Lucida Sans Unicode" pitchFamily="34" charset="0"/>
                <a:cs typeface="Times New Roman" pitchFamily="18" charset="0"/>
              </a:rPr>
              <a:t> </a:t>
            </a:r>
            <a:endParaRPr lang="en-US" sz="700"/>
          </a:p>
        </p:txBody>
      </p:sp>
      <p:sp>
        <p:nvSpPr>
          <p:cNvPr id="15" name="مستطيل مستدير الزوايا 14"/>
          <p:cNvSpPr>
            <a:spLocks noChangeArrowheads="1"/>
          </p:cNvSpPr>
          <p:nvPr/>
        </p:nvSpPr>
        <p:spPr bwMode="auto">
          <a:xfrm>
            <a:off x="2627313" y="1628775"/>
            <a:ext cx="6265862" cy="4321175"/>
          </a:xfrm>
          <a:prstGeom prst="roundRect">
            <a:avLst>
              <a:gd name="adj" fmla="val 16667"/>
            </a:avLst>
          </a:prstGeom>
          <a:ln>
            <a:headEnd/>
            <a:tailEnd/>
          </a:ln>
          <a:extLst/>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115000"/>
              </a:lnSpc>
              <a:buClr>
                <a:srgbClr val="FF0000"/>
              </a:buClr>
              <a:defRPr/>
            </a:pPr>
            <a:r>
              <a:rPr lang="ar-SA" sz="2000" dirty="0">
                <a:solidFill>
                  <a:schemeClr val="bg1"/>
                </a:solidFill>
                <a:latin typeface="Calibri" pitchFamily="34" charset="0"/>
                <a:cs typeface="Calibri" pitchFamily="34" charset="0"/>
              </a:rPr>
              <a:t>القصيم – محافظة </a:t>
            </a:r>
            <a:r>
              <a:rPr lang="ar-SA" sz="2000" dirty="0" err="1" smtClean="0">
                <a:solidFill>
                  <a:schemeClr val="bg1"/>
                </a:solidFill>
                <a:latin typeface="Calibri" pitchFamily="34" charset="0"/>
                <a:cs typeface="Calibri" pitchFamily="34" charset="0"/>
              </a:rPr>
              <a:t>أبانات</a:t>
            </a:r>
            <a:r>
              <a:rPr lang="ar-SA" sz="2000" dirty="0" smtClean="0">
                <a:solidFill>
                  <a:schemeClr val="bg1"/>
                </a:solidFill>
                <a:latin typeface="Calibri" pitchFamily="34" charset="0"/>
                <a:cs typeface="Calibri" pitchFamily="34" charset="0"/>
              </a:rPr>
              <a:t> </a:t>
            </a:r>
            <a:r>
              <a:rPr lang="ar-SA" sz="2000" dirty="0">
                <a:solidFill>
                  <a:schemeClr val="bg1"/>
                </a:solidFill>
                <a:latin typeface="Calibri" pitchFamily="34" charset="0"/>
                <a:cs typeface="Calibri" pitchFamily="34" charset="0"/>
              </a:rPr>
              <a:t>– ضليع رشيد </a:t>
            </a:r>
            <a:endParaRPr lang="en-US" sz="1100" dirty="0">
              <a:solidFill>
                <a:schemeClr val="bg1"/>
              </a:solidFill>
              <a:latin typeface="Calibri" pitchFamily="34" charset="0"/>
              <a:cs typeface="Calibri" pitchFamily="34" charset="0"/>
            </a:endParaRPr>
          </a:p>
          <a:p>
            <a:pPr algn="ctr">
              <a:lnSpc>
                <a:spcPct val="115000"/>
              </a:lnSpc>
              <a:spcAft>
                <a:spcPts val="1000"/>
              </a:spcAft>
              <a:defRPr/>
            </a:pPr>
            <a:r>
              <a:rPr lang="en-US" sz="800" dirty="0">
                <a:solidFill>
                  <a:schemeClr val="bg1"/>
                </a:solidFill>
                <a:latin typeface="Arial" pitchFamily="34" charset="0"/>
                <a:cs typeface="Calibri" pitchFamily="34" charset="0"/>
              </a:rPr>
              <a:t> </a:t>
            </a:r>
            <a:endParaRPr lang="en-US" sz="1100" dirty="0">
              <a:solidFill>
                <a:schemeClr val="bg1"/>
              </a:solidFill>
              <a:latin typeface="Calibri" pitchFamily="34" charset="0"/>
              <a:cs typeface="Calibri" pitchFamily="34" charset="0"/>
            </a:endParaRPr>
          </a:p>
          <a:p>
            <a:pPr algn="ctr">
              <a:lnSpc>
                <a:spcPct val="115000"/>
              </a:lnSpc>
              <a:buClr>
                <a:srgbClr val="FF0000"/>
              </a:buClr>
              <a:defRPr/>
            </a:pPr>
            <a:r>
              <a:rPr lang="ar-SA" sz="2000" dirty="0">
                <a:solidFill>
                  <a:schemeClr val="bg1"/>
                </a:solidFill>
                <a:latin typeface="Calibri" pitchFamily="34" charset="0"/>
                <a:cs typeface="Calibri" pitchFamily="34" charset="0"/>
              </a:rPr>
              <a:t> الرمز البريدي 51983 – ص. ب: 50 </a:t>
            </a:r>
            <a:endParaRPr lang="en-US" sz="1100" dirty="0">
              <a:solidFill>
                <a:schemeClr val="bg1"/>
              </a:solidFill>
              <a:latin typeface="Calibri" pitchFamily="34" charset="0"/>
              <a:cs typeface="Calibri" pitchFamily="34" charset="0"/>
            </a:endParaRPr>
          </a:p>
          <a:p>
            <a:pPr>
              <a:lnSpc>
                <a:spcPct val="115000"/>
              </a:lnSpc>
              <a:defRPr/>
            </a:pPr>
            <a:r>
              <a:rPr lang="ar-SA" sz="800" dirty="0">
                <a:solidFill>
                  <a:schemeClr val="bg1"/>
                </a:solidFill>
                <a:latin typeface="Calibri" pitchFamily="34" charset="0"/>
                <a:cs typeface="Calibri" pitchFamily="34" charset="0"/>
              </a:rPr>
              <a:t> </a:t>
            </a:r>
            <a:endParaRPr lang="en-US" sz="1100" dirty="0">
              <a:solidFill>
                <a:schemeClr val="bg1"/>
              </a:solidFill>
              <a:latin typeface="Calibri" pitchFamily="34" charset="0"/>
              <a:cs typeface="Calibri" pitchFamily="34" charset="0"/>
            </a:endParaRPr>
          </a:p>
          <a:p>
            <a:pPr algn="ctr">
              <a:lnSpc>
                <a:spcPct val="115000"/>
              </a:lnSpc>
              <a:buClr>
                <a:srgbClr val="FF0000"/>
              </a:buClr>
              <a:defRPr/>
            </a:pPr>
            <a:r>
              <a:rPr lang="ar-SA" sz="2000" dirty="0" smtClean="0">
                <a:solidFill>
                  <a:schemeClr val="bg1"/>
                </a:solidFill>
                <a:latin typeface="Calibri" pitchFamily="34" charset="0"/>
                <a:cs typeface="Calibri" pitchFamily="34" charset="0"/>
              </a:rPr>
              <a:t>واصل ص.ب 3188  - الرمز </a:t>
            </a:r>
            <a:r>
              <a:rPr lang="ar-SA" sz="2000" dirty="0">
                <a:solidFill>
                  <a:schemeClr val="bg1"/>
                </a:solidFill>
                <a:latin typeface="Calibri" pitchFamily="34" charset="0"/>
                <a:cs typeface="Calibri" pitchFamily="34" charset="0"/>
              </a:rPr>
              <a:t>البريدي </a:t>
            </a:r>
            <a:r>
              <a:rPr lang="ar-SA" sz="2000" dirty="0" smtClean="0">
                <a:solidFill>
                  <a:schemeClr val="bg1"/>
                </a:solidFill>
                <a:latin typeface="Calibri" pitchFamily="34" charset="0"/>
                <a:cs typeface="Calibri" pitchFamily="34" charset="0"/>
              </a:rPr>
              <a:t>54387 - الرقم الإضافي 6117</a:t>
            </a:r>
            <a:endParaRPr lang="en-US" sz="1100" dirty="0">
              <a:solidFill>
                <a:schemeClr val="bg1"/>
              </a:solidFill>
              <a:latin typeface="Calibri" pitchFamily="34" charset="0"/>
              <a:cs typeface="Calibri" pitchFamily="34" charset="0"/>
            </a:endParaRPr>
          </a:p>
          <a:p>
            <a:pPr algn="ctr">
              <a:lnSpc>
                <a:spcPct val="115000"/>
              </a:lnSpc>
              <a:defRPr/>
            </a:pPr>
            <a:r>
              <a:rPr lang="ar-SA" sz="2000" dirty="0">
                <a:solidFill>
                  <a:schemeClr val="bg1"/>
                </a:solidFill>
                <a:latin typeface="Calibri" pitchFamily="34" charset="0"/>
                <a:cs typeface="Calibri" pitchFamily="34" charset="0"/>
              </a:rPr>
              <a:t>    </a:t>
            </a:r>
            <a:endParaRPr lang="en-US" sz="1100" dirty="0">
              <a:solidFill>
                <a:schemeClr val="bg1"/>
              </a:solidFill>
              <a:latin typeface="Calibri" pitchFamily="34" charset="0"/>
              <a:cs typeface="Calibri" pitchFamily="34" charset="0"/>
            </a:endParaRPr>
          </a:p>
          <a:p>
            <a:pPr algn="ctr">
              <a:lnSpc>
                <a:spcPct val="115000"/>
              </a:lnSpc>
              <a:defRPr/>
            </a:pPr>
            <a:r>
              <a:rPr lang="ar-SA" sz="2000" dirty="0">
                <a:solidFill>
                  <a:schemeClr val="bg1"/>
                </a:solidFill>
                <a:latin typeface="Arial" pitchFamily="34" charset="0"/>
                <a:cs typeface="Calibri" pitchFamily="34" charset="0"/>
              </a:rPr>
              <a:t>هاتف </a:t>
            </a:r>
            <a:r>
              <a:rPr lang="ar-SA" sz="2000" dirty="0">
                <a:solidFill>
                  <a:schemeClr val="bg1"/>
                </a:solidFill>
                <a:latin typeface="Calibri" pitchFamily="34" charset="0"/>
                <a:cs typeface="Calibri" pitchFamily="34" charset="0"/>
              </a:rPr>
              <a:t>0162693833  -  جوال </a:t>
            </a:r>
            <a:r>
              <a:rPr lang="en-US" sz="2000" dirty="0">
                <a:solidFill>
                  <a:schemeClr val="bg1"/>
                </a:solidFill>
                <a:latin typeface="Arial" pitchFamily="34" charset="0"/>
                <a:cs typeface="Calibri" pitchFamily="34" charset="0"/>
              </a:rPr>
              <a:t> </a:t>
            </a:r>
            <a:r>
              <a:rPr lang="ar-SA" sz="2000" dirty="0">
                <a:solidFill>
                  <a:schemeClr val="bg1"/>
                </a:solidFill>
                <a:latin typeface="Calibri" pitchFamily="34" charset="0"/>
                <a:cs typeface="Calibri" pitchFamily="34" charset="0"/>
              </a:rPr>
              <a:t>0538615516 / 0555162202 </a:t>
            </a:r>
            <a:endParaRPr lang="en-US" sz="1100" dirty="0">
              <a:solidFill>
                <a:schemeClr val="bg1"/>
              </a:solidFill>
              <a:latin typeface="Calibri" pitchFamily="34" charset="0"/>
              <a:cs typeface="Calibri" pitchFamily="34" charset="0"/>
            </a:endParaRPr>
          </a:p>
          <a:p>
            <a:pPr algn="ctr">
              <a:lnSpc>
                <a:spcPct val="115000"/>
              </a:lnSpc>
              <a:defRPr/>
            </a:pPr>
            <a:r>
              <a:rPr lang="ar-SA" sz="800" dirty="0">
                <a:solidFill>
                  <a:schemeClr val="bg1"/>
                </a:solidFill>
                <a:latin typeface="Calibri" pitchFamily="34" charset="0"/>
                <a:cs typeface="Calibri" pitchFamily="34" charset="0"/>
              </a:rPr>
              <a:t> </a:t>
            </a:r>
            <a:endParaRPr lang="en-US" sz="1100" dirty="0">
              <a:solidFill>
                <a:schemeClr val="bg1"/>
              </a:solidFill>
              <a:latin typeface="Calibri" pitchFamily="34" charset="0"/>
              <a:cs typeface="Calibri" pitchFamily="34" charset="0"/>
            </a:endParaRPr>
          </a:p>
          <a:p>
            <a:pPr algn="ctr">
              <a:lnSpc>
                <a:spcPct val="115000"/>
              </a:lnSpc>
              <a:defRPr/>
            </a:pPr>
            <a:r>
              <a:rPr lang="en-US" sz="2000" dirty="0">
                <a:solidFill>
                  <a:schemeClr val="bg1"/>
                </a:solidFill>
                <a:latin typeface="Arial" pitchFamily="34" charset="0"/>
                <a:cs typeface="Calibri" pitchFamily="34" charset="0"/>
              </a:rPr>
              <a:t>khairiabanat@hotmail.com </a:t>
            </a:r>
            <a:r>
              <a:rPr lang="ar-SA" sz="2000" dirty="0">
                <a:solidFill>
                  <a:schemeClr val="bg1"/>
                </a:solidFill>
                <a:latin typeface="Calibri" pitchFamily="34" charset="0"/>
                <a:cs typeface="Calibri" pitchFamily="34" charset="0"/>
              </a:rPr>
              <a:t>  البريد الإلكتروني </a:t>
            </a:r>
            <a:r>
              <a:rPr lang="en-US" sz="2000" dirty="0">
                <a:solidFill>
                  <a:schemeClr val="bg1"/>
                </a:solidFill>
                <a:latin typeface="Arial" pitchFamily="34" charset="0"/>
                <a:cs typeface="Calibri" pitchFamily="34" charset="0"/>
              </a:rPr>
              <a:t>  </a:t>
            </a:r>
            <a:endParaRPr lang="en-US" sz="1100" dirty="0">
              <a:solidFill>
                <a:schemeClr val="bg1"/>
              </a:solidFill>
              <a:latin typeface="Calibri" pitchFamily="34" charset="0"/>
              <a:cs typeface="Calibri" pitchFamily="34" charset="0"/>
            </a:endParaRPr>
          </a:p>
          <a:p>
            <a:pPr algn="ctr">
              <a:lnSpc>
                <a:spcPct val="115000"/>
              </a:lnSpc>
              <a:defRPr/>
            </a:pPr>
            <a:r>
              <a:rPr lang="ar-SA" sz="800" dirty="0">
                <a:solidFill>
                  <a:schemeClr val="bg1"/>
                </a:solidFill>
                <a:latin typeface="Calibri" pitchFamily="34" charset="0"/>
                <a:cs typeface="Calibri" pitchFamily="34" charset="0"/>
              </a:rPr>
              <a:t> </a:t>
            </a:r>
            <a:endParaRPr lang="en-US" sz="1100" dirty="0">
              <a:solidFill>
                <a:schemeClr val="bg1"/>
              </a:solidFill>
              <a:latin typeface="Calibri" pitchFamily="34" charset="0"/>
              <a:cs typeface="Calibri" pitchFamily="34" charset="0"/>
            </a:endParaRPr>
          </a:p>
          <a:p>
            <a:pPr algn="ctr">
              <a:lnSpc>
                <a:spcPct val="115000"/>
              </a:lnSpc>
              <a:defRPr/>
            </a:pPr>
            <a:r>
              <a:rPr lang="en-US" sz="2000" dirty="0">
                <a:solidFill>
                  <a:schemeClr val="bg1"/>
                </a:solidFill>
                <a:latin typeface="Arial" pitchFamily="34" charset="0"/>
                <a:cs typeface="Calibri" pitchFamily="34" charset="0"/>
              </a:rPr>
              <a:t>@</a:t>
            </a:r>
            <a:r>
              <a:rPr lang="en-US" sz="2000" dirty="0" err="1">
                <a:solidFill>
                  <a:schemeClr val="bg1"/>
                </a:solidFill>
                <a:latin typeface="Arial" pitchFamily="34" charset="0"/>
                <a:cs typeface="Calibri" pitchFamily="34" charset="0"/>
              </a:rPr>
              <a:t>khairi_abanat</a:t>
            </a:r>
            <a:r>
              <a:rPr lang="en-US" sz="2000" dirty="0">
                <a:solidFill>
                  <a:schemeClr val="bg1"/>
                </a:solidFill>
                <a:latin typeface="Arial" pitchFamily="34" charset="0"/>
                <a:cs typeface="Calibri" pitchFamily="34" charset="0"/>
              </a:rPr>
              <a:t> </a:t>
            </a:r>
            <a:r>
              <a:rPr lang="ar-SA" sz="2000" dirty="0">
                <a:solidFill>
                  <a:schemeClr val="bg1"/>
                </a:solidFill>
                <a:latin typeface="Arial" pitchFamily="34" charset="0"/>
                <a:cs typeface="Calibri" pitchFamily="34" charset="0"/>
              </a:rPr>
              <a:t> </a:t>
            </a:r>
            <a:r>
              <a:rPr lang="ar-SA" sz="2000" dirty="0" err="1">
                <a:solidFill>
                  <a:schemeClr val="bg1"/>
                </a:solidFill>
                <a:latin typeface="Calibri" pitchFamily="34" charset="0"/>
                <a:cs typeface="Calibri" pitchFamily="34" charset="0"/>
              </a:rPr>
              <a:t>تويتر</a:t>
            </a:r>
            <a:r>
              <a:rPr lang="ar-SA" sz="2000" dirty="0">
                <a:solidFill>
                  <a:schemeClr val="bg1"/>
                </a:solidFill>
                <a:latin typeface="Calibri" pitchFamily="34" charset="0"/>
                <a:cs typeface="Calibri" pitchFamily="34" charset="0"/>
              </a:rPr>
              <a:t> </a:t>
            </a:r>
            <a:endParaRPr lang="en-US" sz="1100" dirty="0">
              <a:solidFill>
                <a:schemeClr val="bg1"/>
              </a:solidFill>
              <a:latin typeface="Calibri" pitchFamily="34" charset="0"/>
              <a:cs typeface="Calibri" pitchFamily="34" charset="0"/>
            </a:endParaRPr>
          </a:p>
          <a:p>
            <a:pPr algn="ctr">
              <a:lnSpc>
                <a:spcPct val="115000"/>
              </a:lnSpc>
              <a:defRPr/>
            </a:pPr>
            <a:r>
              <a:rPr lang="ar-SA" sz="2000" dirty="0">
                <a:solidFill>
                  <a:schemeClr val="bg1"/>
                </a:solidFill>
                <a:latin typeface="Calibri" pitchFamily="34" charset="0"/>
                <a:cs typeface="Calibri" pitchFamily="34" charset="0"/>
              </a:rPr>
              <a:t> </a:t>
            </a:r>
            <a:endParaRPr lang="en-US" sz="1100" dirty="0">
              <a:solidFill>
                <a:schemeClr val="bg1"/>
              </a:solidFill>
              <a:latin typeface="Calibri" pitchFamily="34" charset="0"/>
              <a:cs typeface="Calibri" pitchFamily="34" charset="0"/>
            </a:endParaRPr>
          </a:p>
          <a:p>
            <a:pPr algn="ctr">
              <a:lnSpc>
                <a:spcPct val="115000"/>
              </a:lnSpc>
              <a:defRPr/>
            </a:pPr>
            <a:r>
              <a:rPr lang="en-US" sz="2000" dirty="0">
                <a:solidFill>
                  <a:schemeClr val="bg1"/>
                </a:solidFill>
                <a:latin typeface="Arial" pitchFamily="34" charset="0"/>
                <a:cs typeface="Calibri" pitchFamily="34" charset="0"/>
              </a:rPr>
              <a:t>http://berdulayrasheed.org</a:t>
            </a:r>
            <a:r>
              <a:rPr lang="ar-SA" sz="2000" dirty="0">
                <a:solidFill>
                  <a:schemeClr val="bg1"/>
                </a:solidFill>
                <a:latin typeface="Arial" pitchFamily="34" charset="0"/>
                <a:cs typeface="Calibri" pitchFamily="34" charset="0"/>
              </a:rPr>
              <a:t>  الموقع الإلكتروني</a:t>
            </a:r>
            <a:endParaRPr lang="en-US" sz="1100" dirty="0">
              <a:solidFill>
                <a:schemeClr val="bg1"/>
              </a:solidFill>
              <a:latin typeface="Calibri" pitchFamily="34" charset="0"/>
              <a:cs typeface="Calibri" pitchFamily="34" charset="0"/>
            </a:endParaRPr>
          </a:p>
        </p:txBody>
      </p:sp>
      <p:pic>
        <p:nvPicPr>
          <p:cNvPr id="16" name="صورة 1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7" name="arrow.wav"/>
          </p:stSnd>
        </p:sndAc>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nodeType="clickPar">
                      <p:stCondLst>
                        <p:cond delay="0"/>
                      </p:stCondLst>
                      <p:childTnLst>
                        <p:par>
                          <p:cTn id="4" fill="hold" nodeType="withGroup">
                            <p:stCondLst>
                              <p:cond delay="0"/>
                            </p:stCondLst>
                            <p:childTnLst>
                              <p:par>
                                <p:cTn id="5" presetID="1" presetClass="mediacall" presetSubtype="0" fill="hold" nodeType="clickEffect">
                                  <p:stCondLst>
                                    <p:cond delay="0"/>
                                  </p:stCondLst>
                                  <p:childTnLst>
                                    <p:cmd type="call" cmd="playFrom(0.0)">
                                      <p:cBhvr>
                                        <p:cTn id="6" dur="218698" fill="hold"/>
                                        <p:tgtEl>
                                          <p:spTgt spid="12"/>
                                        </p:tgtEl>
                                      </p:cBhvr>
                                    </p:cmd>
                                  </p:childTnLst>
                                </p:cTn>
                              </p:par>
                            </p:childTnLst>
                          </p:cTn>
                        </p:par>
                      </p:childTnLst>
                    </p:cTn>
                  </p:par>
                </p:childTnLst>
              </p:cTn>
              <p:nextCondLst>
                <p:cond evt="onClick" delay="0">
                  <p:tgtEl>
                    <p:spTgt spid="12"/>
                  </p:tgtEl>
                </p:cond>
              </p:nextCondLst>
            </p:seq>
            <p:audio>
              <p:cMediaNode vol="80000">
                <p:cTn id="7" repeatCount="indefinite" fill="hold" display="0">
                  <p:stCondLst>
                    <p:cond delay="indefinite"/>
                  </p:stCondLst>
                  <p:endCondLst>
                    <p:cond evt="onStopAudio" delay="0">
                      <p:tgtEl>
                        <p:sldTgt/>
                      </p:tgtEl>
                    </p:cond>
                  </p:endCondLst>
                </p:cTn>
                <p:tgtEl>
                  <p:spTgt spid="1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2428875" cy="3933056"/>
          </a:xfrm>
        </p:spPr>
        <p:txBody>
          <a:bodyPr/>
          <a:lstStyle/>
          <a:p>
            <a:pPr algn="ctr"/>
            <a:r>
              <a:rPr lang="ar-SA" sz="3600" dirty="0" smtClean="0">
                <a:solidFill>
                  <a:srgbClr val="006C31"/>
                </a:solidFill>
                <a:cs typeface="(AH) Manal Black" pitchFamily="2" charset="-78"/>
              </a:rPr>
              <a:t/>
            </a:r>
            <a:br>
              <a:rPr lang="ar-SA" sz="3600" dirty="0" smtClean="0">
                <a:solidFill>
                  <a:srgbClr val="006C31"/>
                </a:solidFill>
                <a:cs typeface="(AH) Manal Black" pitchFamily="2" charset="-78"/>
              </a:rPr>
            </a:br>
            <a:r>
              <a:rPr lang="ar-SA" sz="4000" dirty="0" smtClean="0">
                <a:solidFill>
                  <a:srgbClr val="006C31"/>
                </a:solidFill>
                <a:latin typeface="GE Jarida Heavy" pitchFamily="18" charset="-78"/>
                <a:cs typeface="(AH) Manal Black" pitchFamily="2" charset="-78"/>
              </a:rPr>
              <a:t> </a:t>
            </a:r>
            <a:br>
              <a:rPr lang="ar-SA" sz="4000" dirty="0" smtClean="0">
                <a:solidFill>
                  <a:srgbClr val="006C31"/>
                </a:solidFill>
                <a:latin typeface="GE Jarida Heavy" pitchFamily="18" charset="-78"/>
                <a:cs typeface="(AH) Manal Black" pitchFamily="2" charset="-78"/>
              </a:rPr>
            </a:br>
            <a:r>
              <a:rPr lang="ar-SA" sz="4000" dirty="0" smtClean="0">
                <a:solidFill>
                  <a:srgbClr val="006C31"/>
                </a:solidFill>
                <a:latin typeface="GE Jarida Heavy" pitchFamily="18" charset="-78"/>
                <a:cs typeface="(AH) Manal Black" pitchFamily="2" charset="-78"/>
              </a:rPr>
              <a:t/>
            </a:r>
            <a:br>
              <a:rPr lang="ar-SA" sz="4000" dirty="0" smtClean="0">
                <a:solidFill>
                  <a:srgbClr val="006C31"/>
                </a:solidFill>
                <a:latin typeface="GE Jarida Heavy" pitchFamily="18" charset="-78"/>
                <a:cs typeface="(AH) Manal Black" pitchFamily="2" charset="-78"/>
              </a:rPr>
            </a:br>
            <a:r>
              <a:rPr lang="ar-SA" sz="2800" dirty="0" smtClean="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smtClean="0">
                <a:solidFill>
                  <a:srgbClr val="0070C0"/>
                </a:solidFill>
                <a:latin typeface="GE Jarida Heavy" pitchFamily="18" charset="-78"/>
                <a:cs typeface="(AH) Manal Black" pitchFamily="2" charset="-78"/>
              </a:rPr>
              <a:t>أبانات</a:t>
            </a:r>
            <a:r>
              <a:rPr lang="ar-SA" sz="3600" dirty="0" smtClean="0">
                <a:solidFill>
                  <a:srgbClr val="0070C0"/>
                </a:solidFill>
                <a:latin typeface="GE Jarida Heavy" pitchFamily="18" charset="-78"/>
                <a:cs typeface="(AH) Manal Black" pitchFamily="2" charset="-78"/>
              </a:rPr>
              <a:t> ضليع رشيد</a:t>
            </a:r>
            <a:endParaRPr lang="en-US" sz="3600" dirty="0" smtClean="0">
              <a:solidFill>
                <a:srgbClr val="006C31"/>
              </a:solidFill>
              <a:latin typeface="GE Jarida Heavy" pitchFamily="18" charset="-78"/>
              <a:cs typeface="(AH) Manal Black" pitchFamily="2" charset="-78"/>
            </a:endParaRPr>
          </a:p>
        </p:txBody>
      </p:sp>
      <p:pic>
        <p:nvPicPr>
          <p:cNvPr id="9219"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9222" name="Title 1"/>
          <p:cNvSpPr txBox="1">
            <a:spLocks/>
          </p:cNvSpPr>
          <p:nvPr/>
        </p:nvSpPr>
        <p:spPr bwMode="auto">
          <a:xfrm>
            <a:off x="2424113" y="0"/>
            <a:ext cx="67151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sz="4000">
                <a:solidFill>
                  <a:srgbClr val="C00000"/>
                </a:solidFill>
                <a:latin typeface="Calibri" pitchFamily="34" charset="0"/>
                <a:cs typeface="Sultan bold" pitchFamily="2" charset="-78"/>
              </a:rPr>
              <a:t>الرؤية والرسالة والأهداف</a:t>
            </a:r>
            <a:endParaRPr lang="en-US" sz="6000">
              <a:solidFill>
                <a:srgbClr val="002060"/>
              </a:solidFill>
              <a:latin typeface="Calibri" pitchFamily="34" charset="0"/>
              <a:cs typeface="Sultan bold" pitchFamily="2" charset="-78"/>
            </a:endParaRPr>
          </a:p>
        </p:txBody>
      </p: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6"/>
          <p:cNvCxnSpPr/>
          <p:nvPr/>
        </p:nvCxnSpPr>
        <p:spPr>
          <a:xfrm rot="10800000">
            <a:off x="2424113" y="862013"/>
            <a:ext cx="6715125" cy="1587"/>
          </a:xfrm>
          <a:prstGeom prst="line">
            <a:avLst/>
          </a:prstGeom>
        </p:spPr>
        <p:style>
          <a:lnRef idx="3">
            <a:schemeClr val="accent5"/>
          </a:lnRef>
          <a:fillRef idx="0">
            <a:schemeClr val="accent5"/>
          </a:fillRef>
          <a:effectRef idx="2">
            <a:schemeClr val="accent5"/>
          </a:effectRef>
          <a:fontRef idx="minor">
            <a:schemeClr val="tx1"/>
          </a:fontRef>
        </p:style>
      </p:cxnSp>
      <p:graphicFrame>
        <p:nvGraphicFramePr>
          <p:cNvPr id="13" name="رسم تخطيطي 12"/>
          <p:cNvGraphicFramePr/>
          <p:nvPr>
            <p:extLst>
              <p:ext uri="{D42A27DB-BD31-4B8C-83A1-F6EECF244321}">
                <p14:modId xmlns:p14="http://schemas.microsoft.com/office/powerpoint/2010/main" val="846122049"/>
              </p:ext>
            </p:extLst>
          </p:nvPr>
        </p:nvGraphicFramePr>
        <p:xfrm>
          <a:off x="2555776" y="1124744"/>
          <a:ext cx="6344022" cy="53285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4" name="صورة 13"/>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12" name="arrow.wav"/>
          </p:stSnd>
        </p:sndAc>
      </p:transition>
    </mc:Fallback>
  </mc:AlternateContent>
  <p:timing>
    <p:tnLst>
      <p:par>
        <p:cTn id="1" dur="indefinite" restart="never" nodeType="tmRoot">
          <p:childTnLst>
            <p:audio>
              <p:cMediaNode numSld="999" showWhenStopped="0">
                <p:cTn id="2"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0" y="0"/>
            <a:ext cx="2428875" cy="4149080"/>
          </a:xfrm>
        </p:spPr>
        <p:txBody>
          <a:bodyPr/>
          <a:lstStyle/>
          <a:p>
            <a:pPr algn="ctr"/>
            <a:r>
              <a:rPr lang="ar-SA" sz="3600" dirty="0" smtClean="0">
                <a:solidFill>
                  <a:srgbClr val="006C31"/>
                </a:solidFill>
                <a:cs typeface="(AH) Manal Black" pitchFamily="2" charset="-78"/>
              </a:rPr>
              <a:t/>
            </a:r>
            <a:br>
              <a:rPr lang="ar-SA" sz="3600" dirty="0" smtClean="0">
                <a:solidFill>
                  <a:srgbClr val="006C31"/>
                </a:solidFill>
                <a:cs typeface="(AH) Manal Black" pitchFamily="2" charset="-78"/>
              </a:rPr>
            </a:br>
            <a:r>
              <a:rPr lang="ar-SA" sz="4000" dirty="0" smtClean="0">
                <a:solidFill>
                  <a:srgbClr val="006C31"/>
                </a:solidFill>
                <a:latin typeface="GE Jarida Heavy" pitchFamily="18" charset="-78"/>
                <a:cs typeface="(AH) Manal Black" pitchFamily="2" charset="-78"/>
              </a:rPr>
              <a:t> </a:t>
            </a:r>
            <a:br>
              <a:rPr lang="ar-SA" sz="4000" dirty="0" smtClean="0">
                <a:solidFill>
                  <a:srgbClr val="006C31"/>
                </a:solidFill>
                <a:latin typeface="GE Jarida Heavy" pitchFamily="18" charset="-78"/>
                <a:cs typeface="(AH) Manal Black" pitchFamily="2" charset="-78"/>
              </a:rPr>
            </a:br>
            <a:r>
              <a:rPr lang="ar-SA" sz="4000" dirty="0" smtClean="0">
                <a:solidFill>
                  <a:srgbClr val="006C31"/>
                </a:solidFill>
                <a:latin typeface="GE Jarida Heavy" pitchFamily="18" charset="-78"/>
                <a:cs typeface="(AH) Manal Black" pitchFamily="2" charset="-78"/>
              </a:rPr>
              <a:t/>
            </a:r>
            <a:br>
              <a:rPr lang="ar-SA" sz="4000" dirty="0" smtClean="0">
                <a:solidFill>
                  <a:srgbClr val="006C31"/>
                </a:solidFill>
                <a:latin typeface="GE Jarida Heavy" pitchFamily="18" charset="-78"/>
                <a:cs typeface="(AH) Manal Black" pitchFamily="2" charset="-78"/>
              </a:rPr>
            </a:br>
            <a:r>
              <a:rPr lang="ar-SA" sz="2800" dirty="0" smtClean="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smtClean="0">
                <a:solidFill>
                  <a:srgbClr val="0070C0"/>
                </a:solidFill>
                <a:latin typeface="GE Jarida Heavy" pitchFamily="18" charset="-78"/>
                <a:cs typeface="(AH) Manal Black" pitchFamily="2" charset="-78"/>
              </a:rPr>
              <a:t>أبانات</a:t>
            </a:r>
            <a:r>
              <a:rPr lang="ar-SA" sz="3600" dirty="0" smtClean="0">
                <a:solidFill>
                  <a:srgbClr val="0070C0"/>
                </a:solidFill>
                <a:latin typeface="GE Jarida Heavy" pitchFamily="18" charset="-78"/>
                <a:cs typeface="(AH) Manal Black" pitchFamily="2" charset="-78"/>
              </a:rPr>
              <a:t> ضليع رشيد</a:t>
            </a:r>
            <a:endParaRPr lang="en-US" sz="3600" dirty="0" smtClean="0">
              <a:solidFill>
                <a:srgbClr val="006C31"/>
              </a:solidFill>
              <a:latin typeface="GE Jarida Heavy" pitchFamily="18" charset="-78"/>
              <a:cs typeface="(AH) Manal Black" pitchFamily="2" charset="-78"/>
            </a:endParaRPr>
          </a:p>
        </p:txBody>
      </p:sp>
      <p:pic>
        <p:nvPicPr>
          <p:cNvPr id="11267"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11270" name="Title 1"/>
          <p:cNvSpPr txBox="1">
            <a:spLocks/>
          </p:cNvSpPr>
          <p:nvPr/>
        </p:nvSpPr>
        <p:spPr bwMode="auto">
          <a:xfrm>
            <a:off x="2424113" y="0"/>
            <a:ext cx="67151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sz="4000">
                <a:solidFill>
                  <a:srgbClr val="C00000"/>
                </a:solidFill>
                <a:latin typeface="Calibri" pitchFamily="34" charset="0"/>
                <a:cs typeface="Sultan bold" pitchFamily="2" charset="-78"/>
              </a:rPr>
              <a:t>مجلس الإدارة</a:t>
            </a:r>
            <a:endParaRPr lang="en-US" sz="6000">
              <a:solidFill>
                <a:srgbClr val="002060"/>
              </a:solidFill>
              <a:latin typeface="Calibri" pitchFamily="34" charset="0"/>
              <a:cs typeface="Sultan bold" pitchFamily="2" charset="-78"/>
            </a:endParaRPr>
          </a:p>
        </p:txBody>
      </p: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6"/>
          <p:cNvCxnSpPr/>
          <p:nvPr/>
        </p:nvCxnSpPr>
        <p:spPr>
          <a:xfrm rot="10800000">
            <a:off x="2424113" y="862013"/>
            <a:ext cx="6715125" cy="1587"/>
          </a:xfrm>
          <a:prstGeom prst="line">
            <a:avLst/>
          </a:prstGeom>
        </p:spPr>
        <p:style>
          <a:lnRef idx="3">
            <a:schemeClr val="accent5"/>
          </a:lnRef>
          <a:fillRef idx="0">
            <a:schemeClr val="accent5"/>
          </a:fillRef>
          <a:effectRef idx="2">
            <a:schemeClr val="accent5"/>
          </a:effectRef>
          <a:fontRef idx="minor">
            <a:schemeClr val="tx1"/>
          </a:fontRef>
        </p:style>
      </p:cxnSp>
      <p:graphicFrame>
        <p:nvGraphicFramePr>
          <p:cNvPr id="3" name="جدول 2"/>
          <p:cNvGraphicFramePr>
            <a:graphicFrameLocks noGrp="1"/>
          </p:cNvGraphicFramePr>
          <p:nvPr>
            <p:extLst>
              <p:ext uri="{D42A27DB-BD31-4B8C-83A1-F6EECF244321}">
                <p14:modId xmlns:p14="http://schemas.microsoft.com/office/powerpoint/2010/main" val="1393403289"/>
              </p:ext>
            </p:extLst>
          </p:nvPr>
        </p:nvGraphicFramePr>
        <p:xfrm>
          <a:off x="2865438" y="1006475"/>
          <a:ext cx="5832475" cy="5374854"/>
        </p:xfrm>
        <a:graphic>
          <a:graphicData uri="http://schemas.openxmlformats.org/drawingml/2006/table">
            <a:tbl>
              <a:tblPr rtl="1" firstRow="1" firstCol="1" bandRow="1"/>
              <a:tblGrid>
                <a:gridCol w="502886">
                  <a:extLst>
                    <a:ext uri="{9D8B030D-6E8A-4147-A177-3AD203B41FA5}">
                      <a16:colId xmlns:a16="http://schemas.microsoft.com/office/drawing/2014/main" val="20000"/>
                    </a:ext>
                  </a:extLst>
                </a:gridCol>
                <a:gridCol w="3720215">
                  <a:extLst>
                    <a:ext uri="{9D8B030D-6E8A-4147-A177-3AD203B41FA5}">
                      <a16:colId xmlns:a16="http://schemas.microsoft.com/office/drawing/2014/main" val="20001"/>
                    </a:ext>
                  </a:extLst>
                </a:gridCol>
                <a:gridCol w="1609374">
                  <a:extLst>
                    <a:ext uri="{9D8B030D-6E8A-4147-A177-3AD203B41FA5}">
                      <a16:colId xmlns:a16="http://schemas.microsoft.com/office/drawing/2014/main" val="20002"/>
                    </a:ext>
                  </a:extLst>
                </a:gridCol>
              </a:tblGrid>
              <a:tr h="597206">
                <a:tc>
                  <a:txBody>
                    <a:bodyPr/>
                    <a:lstStyle/>
                    <a:p>
                      <a:pPr algn="ctr" rtl="1">
                        <a:lnSpc>
                          <a:spcPct val="115000"/>
                        </a:lnSpc>
                        <a:spcAft>
                          <a:spcPts val="0"/>
                        </a:spcAft>
                      </a:pPr>
                      <a:r>
                        <a:rPr lang="ar-SA" sz="2100" dirty="0">
                          <a:solidFill>
                            <a:srgbClr val="000000"/>
                          </a:solidFill>
                          <a:effectLst/>
                          <a:latin typeface="Arial"/>
                          <a:ea typeface="Times New Roman"/>
                          <a:cs typeface="(AH) Manal High"/>
                        </a:rPr>
                        <a:t>م</a:t>
                      </a:r>
                      <a:endParaRPr lang="en-US" sz="1300" dirty="0">
                        <a:effectLst/>
                        <a:latin typeface="Calibri"/>
                        <a:ea typeface="Calibri"/>
                        <a:cs typeface="Arial"/>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algn="ctr" rtl="1">
                        <a:lnSpc>
                          <a:spcPct val="115000"/>
                        </a:lnSpc>
                        <a:spcAft>
                          <a:spcPts val="0"/>
                        </a:spcAft>
                      </a:pPr>
                      <a:r>
                        <a:rPr lang="ar-SA" sz="2100">
                          <a:solidFill>
                            <a:srgbClr val="000000"/>
                          </a:solidFill>
                          <a:effectLst/>
                          <a:latin typeface="Arial"/>
                          <a:ea typeface="Times New Roman"/>
                          <a:cs typeface="(AH) Manal High"/>
                        </a:rPr>
                        <a:t>الاســــــم</a:t>
                      </a:r>
                      <a:endParaRPr lang="en-US" sz="1300">
                        <a:effectLst/>
                        <a:latin typeface="Calibri"/>
                        <a:ea typeface="Calibri"/>
                        <a:cs typeface="Arial"/>
                      </a:endParaRPr>
                    </a:p>
                  </a:txBody>
                  <a:tcPr marL="79759" marR="79759"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algn="ctr" rtl="1">
                        <a:lnSpc>
                          <a:spcPct val="115000"/>
                        </a:lnSpc>
                        <a:spcAft>
                          <a:spcPts val="0"/>
                        </a:spcAft>
                      </a:pPr>
                      <a:r>
                        <a:rPr lang="ar-SA" sz="2100" dirty="0" smtClean="0">
                          <a:solidFill>
                            <a:srgbClr val="000000"/>
                          </a:solidFill>
                          <a:effectLst/>
                          <a:latin typeface="Arial"/>
                          <a:ea typeface="Times New Roman"/>
                          <a:cs typeface="(AH) Manal High"/>
                        </a:rPr>
                        <a:t>الصفة</a:t>
                      </a:r>
                      <a:endParaRPr lang="en-US" sz="1300" dirty="0">
                        <a:effectLst/>
                        <a:latin typeface="Calibri"/>
                        <a:ea typeface="Calibri"/>
                        <a:cs typeface="Arial"/>
                      </a:endParaRPr>
                    </a:p>
                  </a:txBody>
                  <a:tcPr marL="79759" marR="79759"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597206">
                <a:tc>
                  <a:txBody>
                    <a:bodyPr/>
                    <a:lstStyle/>
                    <a:p>
                      <a:pPr algn="ctr" rtl="0">
                        <a:lnSpc>
                          <a:spcPct val="115000"/>
                        </a:lnSpc>
                        <a:spcAft>
                          <a:spcPts val="0"/>
                        </a:spcAft>
                      </a:pPr>
                      <a:r>
                        <a:rPr lang="en-US" sz="2100">
                          <a:solidFill>
                            <a:srgbClr val="000000"/>
                          </a:solidFill>
                          <a:effectLst/>
                          <a:latin typeface="Arial"/>
                          <a:ea typeface="Times New Roman"/>
                          <a:cs typeface="(AH) Manal High"/>
                        </a:rPr>
                        <a:t>1</a:t>
                      </a:r>
                      <a:endParaRPr lang="en-US" sz="1300">
                        <a:effectLst/>
                        <a:latin typeface="Calibri"/>
                        <a:ea typeface="Calibri"/>
                        <a:cs typeface="Arial"/>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ar-SA" sz="1800" kern="1200">
                          <a:solidFill>
                            <a:srgbClr val="000000"/>
                          </a:solidFill>
                          <a:effectLst/>
                          <a:latin typeface="Arial"/>
                          <a:ea typeface="Times New Roman"/>
                          <a:cs typeface="(AH) Manal High"/>
                        </a:rPr>
                        <a:t>عبد الله بن علي بن عيد الرقاص</a:t>
                      </a:r>
                      <a:endParaRPr kumimoji="0" lang="en-US" sz="1800" kern="1200">
                        <a:solidFill>
                          <a:srgbClr val="000000"/>
                        </a:solidFill>
                        <a:effectLst/>
                        <a:latin typeface="Arial"/>
                        <a:ea typeface="Times New Roman"/>
                        <a:cs typeface="(AH) Manal High"/>
                      </a:endParaRPr>
                    </a:p>
                  </a:txBody>
                  <a:tcPr marL="9525" marR="9525" marT="9525" marB="9525">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ctr" rtl="1" fontAlgn="ctr"/>
                      <a:r>
                        <a:rPr lang="ar-SA" sz="2100" kern="1200" dirty="0" smtClean="0">
                          <a:solidFill>
                            <a:srgbClr val="000000"/>
                          </a:solidFill>
                          <a:effectLst/>
                          <a:latin typeface="Arial"/>
                          <a:ea typeface="Times New Roman"/>
                          <a:cs typeface="(AH) Manal High"/>
                        </a:rPr>
                        <a:t>رئيس</a:t>
                      </a:r>
                      <a:r>
                        <a:rPr lang="ar-SA" sz="2100" kern="1200" baseline="0" dirty="0" smtClean="0">
                          <a:solidFill>
                            <a:srgbClr val="000000"/>
                          </a:solidFill>
                          <a:effectLst/>
                          <a:latin typeface="Arial"/>
                          <a:ea typeface="Times New Roman"/>
                          <a:cs typeface="(AH) Manal High"/>
                        </a:rPr>
                        <a:t> المجلس</a:t>
                      </a:r>
                      <a:endParaRPr lang="ar-SA" sz="2100" kern="1200" dirty="0">
                        <a:solidFill>
                          <a:srgbClr val="000000"/>
                        </a:solidFill>
                        <a:effectLst/>
                        <a:latin typeface="Arial"/>
                        <a:ea typeface="Times New Roman"/>
                        <a:cs typeface="(AH) Manal High"/>
                      </a:endParaRPr>
                    </a:p>
                  </a:txBody>
                  <a:tcPr marL="9525" marR="9525" marT="9526"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extLst>
                  <a:ext uri="{0D108BD9-81ED-4DB2-BD59-A6C34878D82A}">
                    <a16:rowId xmlns:a16="http://schemas.microsoft.com/office/drawing/2014/main" val="10001"/>
                  </a:ext>
                </a:extLst>
              </a:tr>
              <a:tr h="597206">
                <a:tc>
                  <a:txBody>
                    <a:bodyPr/>
                    <a:lstStyle/>
                    <a:p>
                      <a:pPr algn="ctr" rtl="0">
                        <a:lnSpc>
                          <a:spcPct val="115000"/>
                        </a:lnSpc>
                        <a:spcAft>
                          <a:spcPts val="0"/>
                        </a:spcAft>
                      </a:pPr>
                      <a:r>
                        <a:rPr lang="en-US" sz="2100">
                          <a:solidFill>
                            <a:srgbClr val="000000"/>
                          </a:solidFill>
                          <a:effectLst/>
                          <a:latin typeface="Arial"/>
                          <a:ea typeface="Times New Roman"/>
                          <a:cs typeface="(AH) Manal High"/>
                        </a:rPr>
                        <a:t>2</a:t>
                      </a:r>
                      <a:endParaRPr lang="en-US" sz="1300">
                        <a:effectLst/>
                        <a:latin typeface="Calibri"/>
                        <a:ea typeface="Calibri"/>
                        <a:cs typeface="Arial"/>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algn="ctr" rtl="0" eaLnBrk="1" latinLnBrk="0" hangingPunct="1">
                        <a:lnSpc>
                          <a:spcPct val="115000"/>
                        </a:lnSpc>
                        <a:spcAft>
                          <a:spcPts val="0"/>
                        </a:spcAft>
                      </a:pPr>
                      <a:r>
                        <a:rPr kumimoji="0" lang="ar-SA" sz="1800" kern="1200">
                          <a:solidFill>
                            <a:srgbClr val="000000"/>
                          </a:solidFill>
                          <a:effectLst/>
                          <a:latin typeface="Arial"/>
                          <a:ea typeface="Times New Roman"/>
                          <a:cs typeface="(AH) Manal High"/>
                        </a:rPr>
                        <a:t>حمدي بن سليمان بن حمود المظيبري</a:t>
                      </a:r>
                      <a:endParaRPr kumimoji="0" lang="en-US" sz="1800" kern="1200">
                        <a:solidFill>
                          <a:srgbClr val="000000"/>
                        </a:solidFill>
                        <a:effectLst/>
                        <a:latin typeface="Arial"/>
                        <a:ea typeface="Times New Roman"/>
                        <a:cs typeface="(AH) Manal High"/>
                      </a:endParaRPr>
                    </a:p>
                  </a:txBody>
                  <a:tcPr marL="9525" marR="9525" marT="9525" marB="9525">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1" fontAlgn="ctr"/>
                      <a:r>
                        <a:rPr lang="ar-SA" sz="2100" kern="1200" dirty="0" smtClean="0">
                          <a:solidFill>
                            <a:srgbClr val="000000"/>
                          </a:solidFill>
                          <a:effectLst/>
                          <a:latin typeface="Arial"/>
                          <a:ea typeface="Times New Roman"/>
                          <a:cs typeface="(AH) Manal High"/>
                        </a:rPr>
                        <a:t>نائب الرئيس</a:t>
                      </a:r>
                      <a:endParaRPr lang="ar-SA" sz="2100" kern="1200" dirty="0">
                        <a:solidFill>
                          <a:srgbClr val="000000"/>
                        </a:solidFill>
                        <a:effectLst/>
                        <a:latin typeface="Arial"/>
                        <a:ea typeface="Times New Roman"/>
                        <a:cs typeface="(AH) Manal High"/>
                      </a:endParaRPr>
                    </a:p>
                  </a:txBody>
                  <a:tcPr marL="9525" marR="9525" marT="9526"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extLst>
                  <a:ext uri="{0D108BD9-81ED-4DB2-BD59-A6C34878D82A}">
                    <a16:rowId xmlns:a16="http://schemas.microsoft.com/office/drawing/2014/main" val="10002"/>
                  </a:ext>
                </a:extLst>
              </a:tr>
              <a:tr h="597206">
                <a:tc>
                  <a:txBody>
                    <a:bodyPr/>
                    <a:lstStyle/>
                    <a:p>
                      <a:pPr algn="ctr" rtl="0">
                        <a:lnSpc>
                          <a:spcPct val="115000"/>
                        </a:lnSpc>
                        <a:spcAft>
                          <a:spcPts val="0"/>
                        </a:spcAft>
                      </a:pPr>
                      <a:r>
                        <a:rPr lang="en-US" sz="2100" dirty="0">
                          <a:solidFill>
                            <a:srgbClr val="000000"/>
                          </a:solidFill>
                          <a:effectLst/>
                          <a:latin typeface="Arial"/>
                          <a:ea typeface="Times New Roman"/>
                          <a:cs typeface="(AH) Manal High"/>
                        </a:rPr>
                        <a:t>3</a:t>
                      </a:r>
                      <a:endParaRPr lang="en-US" sz="1300" dirty="0">
                        <a:effectLst/>
                        <a:latin typeface="Calibri"/>
                        <a:ea typeface="Calibri"/>
                        <a:cs typeface="Arial"/>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ar-SA" sz="1800" kern="1200" dirty="0">
                          <a:solidFill>
                            <a:srgbClr val="000000"/>
                          </a:solidFill>
                          <a:effectLst/>
                          <a:latin typeface="Arial"/>
                          <a:ea typeface="Times New Roman"/>
                          <a:cs typeface="(AH) Manal High"/>
                        </a:rPr>
                        <a:t>مقعد بن علي بن عيد الرقاص</a:t>
                      </a:r>
                      <a:endParaRPr kumimoji="0" lang="en-US" sz="1800" kern="1200" dirty="0">
                        <a:solidFill>
                          <a:srgbClr val="000000"/>
                        </a:solidFill>
                        <a:effectLst/>
                        <a:latin typeface="Arial"/>
                        <a:ea typeface="Times New Roman"/>
                        <a:cs typeface="(AH) Manal High"/>
                      </a:endParaRPr>
                    </a:p>
                  </a:txBody>
                  <a:tcPr marL="9525" marR="9525" marT="9525" marB="9525">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ctr" rtl="1" fontAlgn="ctr"/>
                      <a:r>
                        <a:rPr lang="ar-SA" sz="2100" kern="1200" dirty="0" smtClean="0">
                          <a:solidFill>
                            <a:srgbClr val="000000"/>
                          </a:solidFill>
                          <a:effectLst/>
                          <a:latin typeface="Arial"/>
                          <a:ea typeface="Times New Roman"/>
                          <a:cs typeface="(AH) Manal High"/>
                        </a:rPr>
                        <a:t>عضــــــــــــــو</a:t>
                      </a:r>
                      <a:endParaRPr lang="ar-SA" sz="2100" kern="1200" dirty="0">
                        <a:solidFill>
                          <a:srgbClr val="000000"/>
                        </a:solidFill>
                        <a:effectLst/>
                        <a:latin typeface="Arial"/>
                        <a:ea typeface="Times New Roman"/>
                        <a:cs typeface="(AH) Manal High"/>
                      </a:endParaRPr>
                    </a:p>
                  </a:txBody>
                  <a:tcPr marL="9525" marR="9525" marT="9526"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extLst>
                  <a:ext uri="{0D108BD9-81ED-4DB2-BD59-A6C34878D82A}">
                    <a16:rowId xmlns:a16="http://schemas.microsoft.com/office/drawing/2014/main" val="10003"/>
                  </a:ext>
                </a:extLst>
              </a:tr>
              <a:tr h="597206">
                <a:tc>
                  <a:txBody>
                    <a:bodyPr/>
                    <a:lstStyle/>
                    <a:p>
                      <a:pPr algn="ctr" rtl="0">
                        <a:lnSpc>
                          <a:spcPct val="115000"/>
                        </a:lnSpc>
                        <a:spcAft>
                          <a:spcPts val="0"/>
                        </a:spcAft>
                      </a:pPr>
                      <a:r>
                        <a:rPr lang="en-US" sz="2100" dirty="0">
                          <a:solidFill>
                            <a:srgbClr val="000000"/>
                          </a:solidFill>
                          <a:effectLst/>
                          <a:latin typeface="Arial"/>
                          <a:ea typeface="Times New Roman"/>
                          <a:cs typeface="(AH) Manal High"/>
                        </a:rPr>
                        <a:t>4</a:t>
                      </a:r>
                      <a:endParaRPr lang="en-US" sz="1300" dirty="0">
                        <a:effectLst/>
                        <a:latin typeface="Calibri"/>
                        <a:ea typeface="Calibri"/>
                        <a:cs typeface="Arial"/>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algn="ctr" rtl="0" eaLnBrk="1" latinLnBrk="0" hangingPunct="1">
                        <a:lnSpc>
                          <a:spcPct val="115000"/>
                        </a:lnSpc>
                        <a:spcAft>
                          <a:spcPts val="0"/>
                        </a:spcAft>
                      </a:pPr>
                      <a:r>
                        <a:rPr kumimoji="0" lang="ar-SA" sz="1800" kern="1200">
                          <a:solidFill>
                            <a:srgbClr val="000000"/>
                          </a:solidFill>
                          <a:effectLst/>
                          <a:latin typeface="Arial"/>
                          <a:ea typeface="Times New Roman"/>
                          <a:cs typeface="(AH) Manal High"/>
                        </a:rPr>
                        <a:t>عبيد بن معيض بن عايض ابو سته</a:t>
                      </a:r>
                      <a:endParaRPr kumimoji="0" lang="en-US" sz="1800" kern="1200">
                        <a:solidFill>
                          <a:srgbClr val="000000"/>
                        </a:solidFill>
                        <a:effectLst/>
                        <a:latin typeface="Arial"/>
                        <a:ea typeface="Times New Roman"/>
                        <a:cs typeface="(AH) Manal High"/>
                      </a:endParaRPr>
                    </a:p>
                  </a:txBody>
                  <a:tcPr marL="9525" marR="9525" marT="9525" marB="9525">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1" fontAlgn="ctr"/>
                      <a:r>
                        <a:rPr lang="ar-SA" sz="2100" kern="1200" dirty="0" smtClean="0">
                          <a:solidFill>
                            <a:srgbClr val="000000"/>
                          </a:solidFill>
                          <a:effectLst/>
                          <a:latin typeface="Arial"/>
                          <a:ea typeface="Times New Roman"/>
                          <a:cs typeface="(AH) Manal High"/>
                        </a:rPr>
                        <a:t>عضــــــــــــــو</a:t>
                      </a:r>
                      <a:endParaRPr lang="ar-SA" sz="2100" kern="1200" dirty="0">
                        <a:solidFill>
                          <a:srgbClr val="000000"/>
                        </a:solidFill>
                        <a:effectLst/>
                        <a:latin typeface="Arial"/>
                        <a:ea typeface="Times New Roman"/>
                        <a:cs typeface="(AH) Manal High"/>
                      </a:endParaRPr>
                    </a:p>
                  </a:txBody>
                  <a:tcPr marL="9525" marR="9525" marT="9526"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extLst>
                  <a:ext uri="{0D108BD9-81ED-4DB2-BD59-A6C34878D82A}">
                    <a16:rowId xmlns:a16="http://schemas.microsoft.com/office/drawing/2014/main" val="10004"/>
                  </a:ext>
                </a:extLst>
              </a:tr>
              <a:tr h="597206">
                <a:tc>
                  <a:txBody>
                    <a:bodyPr/>
                    <a:lstStyle/>
                    <a:p>
                      <a:pPr algn="ctr" rtl="0">
                        <a:lnSpc>
                          <a:spcPct val="115000"/>
                        </a:lnSpc>
                        <a:spcAft>
                          <a:spcPts val="0"/>
                        </a:spcAft>
                      </a:pPr>
                      <a:r>
                        <a:rPr lang="en-US" sz="2100" dirty="0">
                          <a:solidFill>
                            <a:srgbClr val="000000"/>
                          </a:solidFill>
                          <a:effectLst/>
                          <a:latin typeface="Arial"/>
                          <a:ea typeface="Times New Roman"/>
                          <a:cs typeface="(AH) Manal High"/>
                        </a:rPr>
                        <a:t>5</a:t>
                      </a:r>
                      <a:endParaRPr lang="en-US" sz="1300" dirty="0">
                        <a:effectLst/>
                        <a:latin typeface="Calibri"/>
                        <a:ea typeface="Calibri"/>
                        <a:cs typeface="Arial"/>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ar-SA" sz="1800" kern="1200">
                          <a:solidFill>
                            <a:srgbClr val="000000"/>
                          </a:solidFill>
                          <a:effectLst/>
                          <a:latin typeface="Arial"/>
                          <a:ea typeface="Times New Roman"/>
                          <a:cs typeface="(AH) Manal High"/>
                        </a:rPr>
                        <a:t>جريفان بن جريف بن ملحي المظيبري</a:t>
                      </a:r>
                      <a:endParaRPr kumimoji="0" lang="en-US" sz="1800" kern="1200">
                        <a:solidFill>
                          <a:srgbClr val="000000"/>
                        </a:solidFill>
                        <a:effectLst/>
                        <a:latin typeface="Arial"/>
                        <a:ea typeface="Times New Roman"/>
                        <a:cs typeface="(AH) Manal High"/>
                      </a:endParaRPr>
                    </a:p>
                  </a:txBody>
                  <a:tcPr marL="9525" marR="9525" marT="9525" marB="9525">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ctr" rtl="1" fontAlgn="ctr"/>
                      <a:r>
                        <a:rPr lang="ar-SA" sz="2100" kern="1200" dirty="0" smtClean="0">
                          <a:solidFill>
                            <a:srgbClr val="000000"/>
                          </a:solidFill>
                          <a:effectLst/>
                          <a:latin typeface="Arial"/>
                          <a:ea typeface="Times New Roman"/>
                          <a:cs typeface="(AH) Manal High"/>
                        </a:rPr>
                        <a:t>عضــــــــــــــو</a:t>
                      </a:r>
                      <a:endParaRPr lang="ar-SA" sz="2100" kern="1200" dirty="0">
                        <a:solidFill>
                          <a:srgbClr val="000000"/>
                        </a:solidFill>
                        <a:effectLst/>
                        <a:latin typeface="Arial"/>
                        <a:ea typeface="Times New Roman"/>
                        <a:cs typeface="(AH) Manal High"/>
                      </a:endParaRPr>
                    </a:p>
                  </a:txBody>
                  <a:tcPr marL="9525" marR="9525" marT="9526"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extLst>
                  <a:ext uri="{0D108BD9-81ED-4DB2-BD59-A6C34878D82A}">
                    <a16:rowId xmlns:a16="http://schemas.microsoft.com/office/drawing/2014/main" val="10005"/>
                  </a:ext>
                </a:extLst>
              </a:tr>
              <a:tr h="597206">
                <a:tc>
                  <a:txBody>
                    <a:bodyPr/>
                    <a:lstStyle/>
                    <a:p>
                      <a:pPr algn="ctr" rtl="0">
                        <a:lnSpc>
                          <a:spcPct val="115000"/>
                        </a:lnSpc>
                        <a:spcAft>
                          <a:spcPts val="0"/>
                        </a:spcAft>
                      </a:pPr>
                      <a:r>
                        <a:rPr lang="en-US" sz="2100" dirty="0">
                          <a:solidFill>
                            <a:srgbClr val="000000"/>
                          </a:solidFill>
                          <a:effectLst/>
                          <a:latin typeface="Arial"/>
                          <a:ea typeface="Times New Roman"/>
                          <a:cs typeface="(AH) Manal High"/>
                        </a:rPr>
                        <a:t>6</a:t>
                      </a:r>
                      <a:endParaRPr lang="en-US" sz="1300" dirty="0">
                        <a:effectLst/>
                        <a:latin typeface="Calibri"/>
                        <a:ea typeface="Calibri"/>
                        <a:cs typeface="Arial"/>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marL="0" algn="ctr" rtl="0" eaLnBrk="1" latinLnBrk="0" hangingPunct="1">
                        <a:lnSpc>
                          <a:spcPct val="115000"/>
                        </a:lnSpc>
                        <a:spcAft>
                          <a:spcPts val="0"/>
                        </a:spcAft>
                      </a:pPr>
                      <a:r>
                        <a:rPr kumimoji="0" lang="ar-SA" sz="1800" kern="1200">
                          <a:solidFill>
                            <a:srgbClr val="000000"/>
                          </a:solidFill>
                          <a:effectLst/>
                          <a:latin typeface="Arial"/>
                          <a:ea typeface="Times New Roman"/>
                          <a:cs typeface="(AH) Manal High"/>
                        </a:rPr>
                        <a:t>حميد بن حمدان بن هديل المظيبري</a:t>
                      </a:r>
                      <a:endParaRPr kumimoji="0" lang="en-US" sz="1800" kern="1200">
                        <a:solidFill>
                          <a:srgbClr val="000000"/>
                        </a:solidFill>
                        <a:effectLst/>
                        <a:latin typeface="Arial"/>
                        <a:ea typeface="Times New Roman"/>
                        <a:cs typeface="(AH) Manal High"/>
                      </a:endParaRPr>
                    </a:p>
                  </a:txBody>
                  <a:tcPr marL="9525" marR="9525" marT="9525" marB="9525">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1" fontAlgn="ctr"/>
                      <a:r>
                        <a:rPr lang="ar-SA" sz="2100" kern="1200" dirty="0" smtClean="0">
                          <a:solidFill>
                            <a:srgbClr val="000000"/>
                          </a:solidFill>
                          <a:effectLst/>
                          <a:latin typeface="Arial"/>
                          <a:ea typeface="Times New Roman"/>
                          <a:cs typeface="(AH) Manal High"/>
                        </a:rPr>
                        <a:t>عضــــــــــــــو</a:t>
                      </a:r>
                      <a:endParaRPr lang="ar-SA" sz="2100" kern="1200" dirty="0">
                        <a:solidFill>
                          <a:srgbClr val="000000"/>
                        </a:solidFill>
                        <a:effectLst/>
                        <a:latin typeface="Arial"/>
                        <a:ea typeface="Times New Roman"/>
                        <a:cs typeface="(AH) Manal High"/>
                      </a:endParaRPr>
                    </a:p>
                  </a:txBody>
                  <a:tcPr marL="9525" marR="9525" marT="9526"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extLst>
                  <a:ext uri="{0D108BD9-81ED-4DB2-BD59-A6C34878D82A}">
                    <a16:rowId xmlns:a16="http://schemas.microsoft.com/office/drawing/2014/main" val="10006"/>
                  </a:ext>
                </a:extLst>
              </a:tr>
              <a:tr h="597206">
                <a:tc>
                  <a:txBody>
                    <a:bodyPr/>
                    <a:lstStyle/>
                    <a:p>
                      <a:pPr algn="ctr" rtl="0">
                        <a:lnSpc>
                          <a:spcPct val="115000"/>
                        </a:lnSpc>
                        <a:spcAft>
                          <a:spcPts val="0"/>
                        </a:spcAft>
                      </a:pPr>
                      <a:r>
                        <a:rPr lang="en-US" sz="2100" dirty="0" smtClean="0">
                          <a:solidFill>
                            <a:srgbClr val="000000"/>
                          </a:solidFill>
                          <a:effectLst/>
                          <a:latin typeface="Arial"/>
                          <a:ea typeface="Times New Roman"/>
                          <a:cs typeface="(AH) Manal High"/>
                        </a:rPr>
                        <a:t>7</a:t>
                      </a:r>
                      <a:endParaRPr lang="en-US" sz="1300" dirty="0">
                        <a:effectLst/>
                        <a:latin typeface="Calibri"/>
                        <a:ea typeface="Calibri"/>
                        <a:cs typeface="Arial"/>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noFill/>
                  </a:tcPr>
                </a:tc>
                <a:tc>
                  <a:txBody>
                    <a:bodyPr/>
                    <a:lstStyle/>
                    <a:p>
                      <a:pPr marL="0" algn="ctr" rtl="0" eaLnBrk="1" latinLnBrk="0" hangingPunct="1">
                        <a:lnSpc>
                          <a:spcPct val="115000"/>
                        </a:lnSpc>
                        <a:spcAft>
                          <a:spcPts val="0"/>
                        </a:spcAft>
                      </a:pPr>
                      <a:r>
                        <a:rPr kumimoji="0" lang="ar-SA" sz="1800" kern="1200" dirty="0">
                          <a:solidFill>
                            <a:srgbClr val="000000"/>
                          </a:solidFill>
                          <a:effectLst/>
                          <a:latin typeface="Arial"/>
                          <a:ea typeface="Times New Roman"/>
                          <a:cs typeface="(AH) Manal High"/>
                        </a:rPr>
                        <a:t>كمي بن سعود بن سعدون </a:t>
                      </a:r>
                      <a:r>
                        <a:rPr kumimoji="0" lang="ar-SA" sz="1800" kern="1200" dirty="0" err="1">
                          <a:solidFill>
                            <a:srgbClr val="000000"/>
                          </a:solidFill>
                          <a:effectLst/>
                          <a:latin typeface="Arial"/>
                          <a:ea typeface="Times New Roman"/>
                          <a:cs typeface="(AH) Manal High"/>
                        </a:rPr>
                        <a:t>المظيبري</a:t>
                      </a:r>
                      <a:endParaRPr kumimoji="0" lang="en-US" sz="1800" kern="1200" dirty="0">
                        <a:solidFill>
                          <a:srgbClr val="000000"/>
                        </a:solidFill>
                        <a:effectLst/>
                        <a:latin typeface="Arial"/>
                        <a:ea typeface="Times New Roman"/>
                        <a:cs typeface="(AH) Manal High"/>
                      </a:endParaRPr>
                    </a:p>
                  </a:txBody>
                  <a:tcPr marL="9525" marR="9525" marT="9525" marB="9525">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noFill/>
                  </a:tcPr>
                </a:tc>
                <a:tc>
                  <a:txBody>
                    <a:bodyPr/>
                    <a:lstStyle/>
                    <a:p>
                      <a:pPr algn="ctr" rtl="1" fontAlgn="ctr"/>
                      <a:r>
                        <a:rPr lang="ar-SA" sz="2100" kern="1200" dirty="0" smtClean="0">
                          <a:solidFill>
                            <a:srgbClr val="000000"/>
                          </a:solidFill>
                          <a:effectLst/>
                          <a:latin typeface="Arial"/>
                          <a:ea typeface="Times New Roman"/>
                          <a:cs typeface="(AH) Manal High"/>
                        </a:rPr>
                        <a:t>عضــــــــــــــو</a:t>
                      </a:r>
                      <a:endParaRPr lang="ar-SA" sz="2100" kern="1200" dirty="0">
                        <a:solidFill>
                          <a:srgbClr val="000000"/>
                        </a:solidFill>
                        <a:effectLst/>
                        <a:latin typeface="Arial"/>
                        <a:ea typeface="Times New Roman"/>
                        <a:cs typeface="(AH) Manal High"/>
                      </a:endParaRPr>
                    </a:p>
                  </a:txBody>
                  <a:tcPr marL="9525" marR="9525" marT="9526"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noFill/>
                  </a:tcPr>
                </a:tc>
                <a:extLst>
                  <a:ext uri="{0D108BD9-81ED-4DB2-BD59-A6C34878D82A}">
                    <a16:rowId xmlns:a16="http://schemas.microsoft.com/office/drawing/2014/main" val="10007"/>
                  </a:ext>
                </a:extLst>
              </a:tr>
              <a:tr h="597206">
                <a:tc>
                  <a:txBody>
                    <a:bodyPr/>
                    <a:lstStyle/>
                    <a:p>
                      <a:pPr algn="ctr" rtl="0">
                        <a:lnSpc>
                          <a:spcPct val="115000"/>
                        </a:lnSpc>
                        <a:spcAft>
                          <a:spcPts val="0"/>
                        </a:spcAft>
                      </a:pPr>
                      <a:r>
                        <a:rPr lang="en-US" sz="2100" dirty="0" smtClean="0">
                          <a:solidFill>
                            <a:srgbClr val="000000"/>
                          </a:solidFill>
                          <a:effectLst/>
                          <a:latin typeface="Arial"/>
                          <a:ea typeface="Times New Roman"/>
                          <a:cs typeface="(AH) Manal High"/>
                        </a:rPr>
                        <a:t>8</a:t>
                      </a:r>
                      <a:endParaRPr lang="en-US" sz="1300" dirty="0">
                        <a:effectLst/>
                        <a:latin typeface="Calibri"/>
                        <a:ea typeface="Calibri"/>
                        <a:cs typeface="Arial"/>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a:lnSpc>
                          <a:spcPct val="115000"/>
                        </a:lnSpc>
                        <a:spcAft>
                          <a:spcPts val="0"/>
                        </a:spcAft>
                      </a:pPr>
                      <a:r>
                        <a:rPr kumimoji="0" lang="ar-SA" sz="1800" kern="1200" dirty="0" smtClean="0">
                          <a:solidFill>
                            <a:srgbClr val="000000"/>
                          </a:solidFill>
                          <a:effectLst/>
                          <a:latin typeface="Arial"/>
                          <a:ea typeface="Times New Roman"/>
                          <a:cs typeface="(AH) Manal High"/>
                        </a:rPr>
                        <a:t>منزل بن جميعان بن سند الرشيدي</a:t>
                      </a:r>
                      <a:endParaRPr kumimoji="0" lang="en-US" sz="1800" kern="1200" dirty="0">
                        <a:solidFill>
                          <a:srgbClr val="000000"/>
                        </a:solidFill>
                        <a:effectLst/>
                        <a:latin typeface="Arial"/>
                        <a:ea typeface="Times New Roman"/>
                        <a:cs typeface="(AH) Manal High"/>
                      </a:endParaRPr>
                    </a:p>
                  </a:txBody>
                  <a:tcPr marL="68580" marR="68580"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1" fontAlgn="ctr"/>
                      <a:r>
                        <a:rPr lang="ar-SA" sz="2100" kern="1200" dirty="0" smtClean="0">
                          <a:solidFill>
                            <a:srgbClr val="000000"/>
                          </a:solidFill>
                          <a:effectLst/>
                          <a:latin typeface="Arial"/>
                          <a:ea typeface="Times New Roman"/>
                          <a:cs typeface="(AH) Manal High"/>
                        </a:rPr>
                        <a:t>عضــــــــــــــو</a:t>
                      </a:r>
                      <a:endParaRPr lang="ar-SA" sz="2100" kern="1200" dirty="0">
                        <a:solidFill>
                          <a:srgbClr val="000000"/>
                        </a:solidFill>
                        <a:effectLst/>
                        <a:latin typeface="Arial"/>
                        <a:ea typeface="Times New Roman"/>
                        <a:cs typeface="(AH) Manal High"/>
                      </a:endParaRPr>
                    </a:p>
                  </a:txBody>
                  <a:tcPr marL="9525" marR="9525" marT="9526"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extLst>
                  <a:ext uri="{0D108BD9-81ED-4DB2-BD59-A6C34878D82A}">
                    <a16:rowId xmlns:a16="http://schemas.microsoft.com/office/drawing/2014/main" val="10008"/>
                  </a:ext>
                </a:extLst>
              </a:tr>
            </a:tbl>
          </a:graphicData>
        </a:graphic>
      </p:graphicFrame>
      <p:pic>
        <p:nvPicPr>
          <p:cNvPr id="13" name="صورة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7"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0" y="0"/>
            <a:ext cx="2428875" cy="4005064"/>
          </a:xfrm>
        </p:spPr>
        <p:txBody>
          <a:bodyPr/>
          <a:lstStyle/>
          <a:p>
            <a:pPr algn="ctr"/>
            <a:r>
              <a:rPr lang="ar-SA" sz="3600" dirty="0" smtClean="0">
                <a:solidFill>
                  <a:srgbClr val="006C31"/>
                </a:solidFill>
                <a:cs typeface="(AH) Manal Black" pitchFamily="2" charset="-78"/>
              </a:rPr>
              <a:t/>
            </a:r>
            <a:br>
              <a:rPr lang="ar-SA" sz="3600" dirty="0" smtClean="0">
                <a:solidFill>
                  <a:srgbClr val="006C31"/>
                </a:solidFill>
                <a:cs typeface="(AH) Manal Black" pitchFamily="2" charset="-78"/>
              </a:rPr>
            </a:br>
            <a:r>
              <a:rPr lang="ar-SA" sz="4000" dirty="0" smtClean="0">
                <a:solidFill>
                  <a:srgbClr val="006C31"/>
                </a:solidFill>
                <a:latin typeface="GE Jarida Heavy" pitchFamily="18" charset="-78"/>
                <a:cs typeface="(AH) Manal Black" pitchFamily="2" charset="-78"/>
              </a:rPr>
              <a:t> </a:t>
            </a:r>
            <a:br>
              <a:rPr lang="ar-SA" sz="4000" dirty="0" smtClean="0">
                <a:solidFill>
                  <a:srgbClr val="006C31"/>
                </a:solidFill>
                <a:latin typeface="GE Jarida Heavy" pitchFamily="18" charset="-78"/>
                <a:cs typeface="(AH) Manal Black" pitchFamily="2" charset="-78"/>
              </a:rPr>
            </a:br>
            <a:r>
              <a:rPr lang="ar-SA" sz="4000" dirty="0" smtClean="0">
                <a:solidFill>
                  <a:srgbClr val="006C31"/>
                </a:solidFill>
                <a:latin typeface="GE Jarida Heavy" pitchFamily="18" charset="-78"/>
                <a:cs typeface="(AH) Manal Black" pitchFamily="2" charset="-78"/>
              </a:rPr>
              <a:t/>
            </a:r>
            <a:br>
              <a:rPr lang="ar-SA" sz="4000" dirty="0" smtClean="0">
                <a:solidFill>
                  <a:srgbClr val="006C31"/>
                </a:solidFill>
                <a:latin typeface="GE Jarida Heavy" pitchFamily="18" charset="-78"/>
                <a:cs typeface="(AH) Manal Black" pitchFamily="2" charset="-78"/>
              </a:rPr>
            </a:br>
            <a:r>
              <a:rPr lang="ar-SA" sz="2800" dirty="0" smtClean="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smtClean="0">
                <a:solidFill>
                  <a:srgbClr val="0070C0"/>
                </a:solidFill>
                <a:latin typeface="GE Jarida Heavy" pitchFamily="18" charset="-78"/>
                <a:cs typeface="(AH) Manal Black" pitchFamily="2" charset="-78"/>
              </a:rPr>
              <a:t>أبانات</a:t>
            </a:r>
            <a:r>
              <a:rPr lang="ar-SA" sz="3600" dirty="0" smtClean="0">
                <a:solidFill>
                  <a:srgbClr val="0070C0"/>
                </a:solidFill>
                <a:latin typeface="GE Jarida Heavy" pitchFamily="18" charset="-78"/>
                <a:cs typeface="(AH) Manal Black" pitchFamily="2" charset="-78"/>
              </a:rPr>
              <a:t> ضليع رشيد</a:t>
            </a:r>
            <a:endParaRPr lang="en-US" sz="3600" dirty="0" smtClean="0">
              <a:solidFill>
                <a:srgbClr val="006C31"/>
              </a:solidFill>
              <a:latin typeface="GE Jarida Heavy" pitchFamily="18" charset="-78"/>
              <a:cs typeface="(AH) Manal Black" pitchFamily="2" charset="-78"/>
            </a:endParaRPr>
          </a:p>
        </p:txBody>
      </p:sp>
      <p:pic>
        <p:nvPicPr>
          <p:cNvPr id="12291"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12294" name="Title 1"/>
          <p:cNvSpPr txBox="1">
            <a:spLocks/>
          </p:cNvSpPr>
          <p:nvPr/>
        </p:nvSpPr>
        <p:spPr bwMode="auto">
          <a:xfrm>
            <a:off x="2424113" y="0"/>
            <a:ext cx="67151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sz="4000">
                <a:solidFill>
                  <a:srgbClr val="C00000"/>
                </a:solidFill>
                <a:latin typeface="Calibri" pitchFamily="34" charset="0"/>
                <a:cs typeface="Sultan bold" pitchFamily="2" charset="-78"/>
              </a:rPr>
              <a:t>الموظفون</a:t>
            </a:r>
            <a:endParaRPr lang="en-US" sz="6000">
              <a:solidFill>
                <a:srgbClr val="002060"/>
              </a:solidFill>
              <a:latin typeface="Calibri" pitchFamily="34" charset="0"/>
              <a:cs typeface="Sultan bold" pitchFamily="2" charset="-78"/>
            </a:endParaRPr>
          </a:p>
        </p:txBody>
      </p: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6"/>
          <p:cNvCxnSpPr/>
          <p:nvPr/>
        </p:nvCxnSpPr>
        <p:spPr>
          <a:xfrm rot="10800000">
            <a:off x="2424113" y="862013"/>
            <a:ext cx="6715125" cy="1587"/>
          </a:xfrm>
          <a:prstGeom prst="line">
            <a:avLst/>
          </a:prstGeom>
        </p:spPr>
        <p:style>
          <a:lnRef idx="3">
            <a:schemeClr val="accent5"/>
          </a:lnRef>
          <a:fillRef idx="0">
            <a:schemeClr val="accent5"/>
          </a:fillRef>
          <a:effectRef idx="2">
            <a:schemeClr val="accent5"/>
          </a:effectRef>
          <a:fontRef idx="minor">
            <a:schemeClr val="tx1"/>
          </a:fontRef>
        </p:style>
      </p:cxnSp>
      <p:graphicFrame>
        <p:nvGraphicFramePr>
          <p:cNvPr id="3" name="جدول 2"/>
          <p:cNvGraphicFramePr>
            <a:graphicFrameLocks noGrp="1"/>
          </p:cNvGraphicFramePr>
          <p:nvPr>
            <p:extLst>
              <p:ext uri="{D42A27DB-BD31-4B8C-83A1-F6EECF244321}">
                <p14:modId xmlns:p14="http://schemas.microsoft.com/office/powerpoint/2010/main" val="1311440525"/>
              </p:ext>
            </p:extLst>
          </p:nvPr>
        </p:nvGraphicFramePr>
        <p:xfrm>
          <a:off x="2783952" y="966387"/>
          <a:ext cx="5913961" cy="5558954"/>
        </p:xfrm>
        <a:graphic>
          <a:graphicData uri="http://schemas.openxmlformats.org/drawingml/2006/table">
            <a:tbl>
              <a:tblPr rtl="1" firstRow="1" firstCol="1" bandRow="1"/>
              <a:tblGrid>
                <a:gridCol w="509912">
                  <a:extLst>
                    <a:ext uri="{9D8B030D-6E8A-4147-A177-3AD203B41FA5}">
                      <a16:colId xmlns:a16="http://schemas.microsoft.com/office/drawing/2014/main" val="20000"/>
                    </a:ext>
                  </a:extLst>
                </a:gridCol>
                <a:gridCol w="3772191">
                  <a:extLst>
                    <a:ext uri="{9D8B030D-6E8A-4147-A177-3AD203B41FA5}">
                      <a16:colId xmlns:a16="http://schemas.microsoft.com/office/drawing/2014/main" val="20001"/>
                    </a:ext>
                  </a:extLst>
                </a:gridCol>
                <a:gridCol w="1631858">
                  <a:extLst>
                    <a:ext uri="{9D8B030D-6E8A-4147-A177-3AD203B41FA5}">
                      <a16:colId xmlns:a16="http://schemas.microsoft.com/office/drawing/2014/main" val="20002"/>
                    </a:ext>
                  </a:extLst>
                </a:gridCol>
              </a:tblGrid>
              <a:tr h="582050">
                <a:tc>
                  <a:txBody>
                    <a:bodyPr/>
                    <a:lstStyle/>
                    <a:p>
                      <a:pPr algn="ctr" rtl="1">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م</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algn="ctr" rtl="1">
                        <a:lnSpc>
                          <a:spcPct val="115000"/>
                        </a:lnSpc>
                        <a:spcAft>
                          <a:spcPts val="0"/>
                        </a:spcAft>
                      </a:pPr>
                      <a:r>
                        <a:rPr kumimoji="0" lang="ar-SA" sz="1800" b="0" i="0" u="none" strike="noStrike" kern="1200" cap="none" spc="0" normalizeH="0" baseline="0">
                          <a:ln>
                            <a:noFill/>
                          </a:ln>
                          <a:solidFill>
                            <a:srgbClr val="000000"/>
                          </a:solidFill>
                          <a:effectLst/>
                          <a:uLnTx/>
                          <a:uFillTx/>
                          <a:latin typeface="Arial"/>
                          <a:ea typeface="Times New Roman"/>
                          <a:cs typeface="(AH) Manal High"/>
                        </a:rPr>
                        <a:t>الاســــــم</a:t>
                      </a:r>
                      <a:endParaRPr kumimoji="0" lang="en-US" sz="1800" b="0" i="0" u="none" strike="noStrike" kern="1200" cap="none" spc="0" normalizeH="0" baseline="0">
                        <a:ln>
                          <a:noFill/>
                        </a:ln>
                        <a:solidFill>
                          <a:srgbClr val="000000"/>
                        </a:solidFill>
                        <a:effectLst/>
                        <a:uLnTx/>
                        <a:uFillTx/>
                        <a:latin typeface="Arial"/>
                        <a:ea typeface="Times New Roman"/>
                        <a:cs typeface="(AH) Manal High"/>
                      </a:endParaRPr>
                    </a:p>
                  </a:txBody>
                  <a:tcPr marL="79759" marR="79759"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tc>
                  <a:txBody>
                    <a:bodyPr/>
                    <a:lstStyle/>
                    <a:p>
                      <a:pPr algn="ctr" rtl="1">
                        <a:lnSpc>
                          <a:spcPct val="115000"/>
                        </a:lnSpc>
                        <a:spcAft>
                          <a:spcPts val="0"/>
                        </a:spcAft>
                      </a:pPr>
                      <a:r>
                        <a:rPr kumimoji="0" lang="ar-SA" sz="1800" b="0" i="0" u="none" strike="noStrike" kern="1200" cap="none" spc="0" normalizeH="0" baseline="0">
                          <a:ln>
                            <a:noFill/>
                          </a:ln>
                          <a:solidFill>
                            <a:srgbClr val="000000"/>
                          </a:solidFill>
                          <a:effectLst/>
                          <a:uLnTx/>
                          <a:uFillTx/>
                          <a:latin typeface="Arial"/>
                          <a:ea typeface="Times New Roman"/>
                          <a:cs typeface="(AH) Manal High"/>
                        </a:rPr>
                        <a:t>الوظيفة</a:t>
                      </a:r>
                      <a:endParaRPr kumimoji="0" lang="en-US" sz="1800" b="0" i="0" u="none" strike="noStrike" kern="1200" cap="none" spc="0" normalizeH="0" baseline="0">
                        <a:ln>
                          <a:noFill/>
                        </a:ln>
                        <a:solidFill>
                          <a:srgbClr val="000000"/>
                        </a:solidFill>
                        <a:effectLst/>
                        <a:uLnTx/>
                        <a:uFillTx/>
                        <a:latin typeface="Arial"/>
                        <a:ea typeface="Times New Roman"/>
                        <a:cs typeface="(AH) Manal High"/>
                      </a:endParaRPr>
                    </a:p>
                  </a:txBody>
                  <a:tcPr marL="79759" marR="79759"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C0504D"/>
                    </a:solidFill>
                  </a:tcPr>
                </a:tc>
                <a:extLst>
                  <a:ext uri="{0D108BD9-81ED-4DB2-BD59-A6C34878D82A}">
                    <a16:rowId xmlns:a16="http://schemas.microsoft.com/office/drawing/2014/main" val="10000"/>
                  </a:ext>
                </a:extLst>
              </a:tr>
              <a:tr h="582050">
                <a:tc>
                  <a:txBody>
                    <a:bodyPr/>
                    <a:lstStyle/>
                    <a:p>
                      <a:pPr algn="ctr" rtl="0">
                        <a:lnSpc>
                          <a:spcPct val="115000"/>
                        </a:lnSpc>
                        <a:spcAft>
                          <a:spcPts val="0"/>
                        </a:spcAft>
                      </a:pPr>
                      <a:r>
                        <a:rPr kumimoji="0" lang="en-US" sz="1800" b="0" i="0" u="none" strike="noStrike" kern="1200" cap="none" spc="0" normalizeH="0" baseline="0" dirty="0">
                          <a:ln>
                            <a:noFill/>
                          </a:ln>
                          <a:solidFill>
                            <a:srgbClr val="000000"/>
                          </a:solidFill>
                          <a:effectLst/>
                          <a:uLnTx/>
                          <a:uFillTx/>
                          <a:latin typeface="Arial"/>
                          <a:ea typeface="Times New Roman"/>
                          <a:cs typeface="(AH) Manal High"/>
                        </a:rPr>
                        <a:t>1</a:t>
                      </a: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ctr" rtl="0">
                        <a:lnSpc>
                          <a:spcPct val="115000"/>
                        </a:lnSpc>
                        <a:spcAft>
                          <a:spcPts val="0"/>
                        </a:spcAft>
                      </a:pPr>
                      <a:r>
                        <a:rPr kumimoji="0" lang="ar-SA" sz="1800" b="0" i="0" u="none" strike="noStrike" kern="1200" cap="none" spc="0" normalizeH="0" baseline="0" dirty="0" smtClean="0">
                          <a:ln>
                            <a:noFill/>
                          </a:ln>
                          <a:solidFill>
                            <a:srgbClr val="000000"/>
                          </a:solidFill>
                          <a:effectLst/>
                          <a:uLnTx/>
                          <a:uFillTx/>
                          <a:latin typeface="Arial"/>
                          <a:ea typeface="Times New Roman"/>
                          <a:cs typeface="(AH) Manal High"/>
                        </a:rPr>
                        <a:t>سعود بن فايد </a:t>
                      </a:r>
                      <a:r>
                        <a:rPr kumimoji="0" lang="ar-SA" sz="1800" b="0" i="0" u="none" strike="noStrike" kern="1200" cap="none" spc="0" normalizeH="0" baseline="0" dirty="0" err="1" smtClean="0">
                          <a:ln>
                            <a:noFill/>
                          </a:ln>
                          <a:solidFill>
                            <a:srgbClr val="000000"/>
                          </a:solidFill>
                          <a:effectLst/>
                          <a:uLnTx/>
                          <a:uFillTx/>
                          <a:latin typeface="Arial"/>
                          <a:ea typeface="Times New Roman"/>
                          <a:cs typeface="(AH) Manal High"/>
                        </a:rPr>
                        <a:t>المظيبري</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ctr" rtl="0">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مدير تنفيذي</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extLst>
                  <a:ext uri="{0D108BD9-81ED-4DB2-BD59-A6C34878D82A}">
                    <a16:rowId xmlns:a16="http://schemas.microsoft.com/office/drawing/2014/main" val="10001"/>
                  </a:ext>
                </a:extLst>
              </a:tr>
              <a:tr h="582050">
                <a:tc>
                  <a:txBody>
                    <a:bodyPr/>
                    <a:lstStyle/>
                    <a:p>
                      <a:pPr algn="ctr" rtl="0">
                        <a:lnSpc>
                          <a:spcPct val="115000"/>
                        </a:lnSpc>
                        <a:spcAft>
                          <a:spcPts val="0"/>
                        </a:spcAft>
                      </a:pPr>
                      <a:r>
                        <a:rPr kumimoji="0" lang="en-US" sz="1800" b="0" i="0" u="none" strike="noStrike" kern="1200" cap="none" spc="0" normalizeH="0" baseline="0">
                          <a:ln>
                            <a:noFill/>
                          </a:ln>
                          <a:solidFill>
                            <a:srgbClr val="000000"/>
                          </a:solidFill>
                          <a:effectLst/>
                          <a:uLnTx/>
                          <a:uFillTx/>
                          <a:latin typeface="Arial"/>
                          <a:ea typeface="Times New Roman"/>
                          <a:cs typeface="(AH) Manal High"/>
                        </a:rPr>
                        <a:t>2</a:t>
                      </a: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a:lnSpc>
                          <a:spcPct val="115000"/>
                        </a:lnSpc>
                        <a:spcAft>
                          <a:spcPts val="0"/>
                        </a:spcAft>
                      </a:pPr>
                      <a:r>
                        <a:rPr kumimoji="0" lang="ar-SA" sz="1800" b="0" i="0" u="none" strike="noStrike" kern="1200" cap="none" spc="0" normalizeH="0" baseline="0" dirty="0" smtClean="0">
                          <a:ln>
                            <a:noFill/>
                          </a:ln>
                          <a:solidFill>
                            <a:srgbClr val="000000"/>
                          </a:solidFill>
                          <a:effectLst/>
                          <a:uLnTx/>
                          <a:uFillTx/>
                          <a:latin typeface="Arial"/>
                          <a:ea typeface="Times New Roman"/>
                          <a:cs typeface="(AH) Manal High"/>
                        </a:rPr>
                        <a:t>سلطان بن عليان الرقاص</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1">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مدير موارد بشرية</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extLst>
                  <a:ext uri="{0D108BD9-81ED-4DB2-BD59-A6C34878D82A}">
                    <a16:rowId xmlns:a16="http://schemas.microsoft.com/office/drawing/2014/main" val="10002"/>
                  </a:ext>
                </a:extLst>
              </a:tr>
              <a:tr h="582050">
                <a:tc>
                  <a:txBody>
                    <a:bodyPr/>
                    <a:lstStyle/>
                    <a:p>
                      <a:pPr algn="ctr" rtl="0">
                        <a:lnSpc>
                          <a:spcPct val="115000"/>
                        </a:lnSpc>
                        <a:spcAft>
                          <a:spcPts val="0"/>
                        </a:spcAft>
                      </a:pPr>
                      <a:r>
                        <a:rPr kumimoji="0" lang="en-US" sz="1800" b="0" i="0" u="none" strike="noStrike" kern="1200" cap="none" spc="0" normalizeH="0" baseline="0">
                          <a:ln>
                            <a:noFill/>
                          </a:ln>
                          <a:solidFill>
                            <a:srgbClr val="000000"/>
                          </a:solidFill>
                          <a:effectLst/>
                          <a:uLnTx/>
                          <a:uFillTx/>
                          <a:latin typeface="Arial"/>
                          <a:ea typeface="Times New Roman"/>
                          <a:cs typeface="(AH) Manal High"/>
                        </a:rPr>
                        <a:t>3</a:t>
                      </a: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marL="0" algn="ctr" rtl="0" eaLnBrk="1" latinLnBrk="0" hangingPunct="1">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عبد الله بن طلاق </a:t>
                      </a:r>
                      <a:r>
                        <a:rPr kumimoji="0" lang="ar-SA" sz="1800" b="0" i="0" u="none" strike="noStrike" kern="1200" cap="none" spc="0" normalizeH="0" baseline="0" dirty="0" err="1" smtClean="0">
                          <a:ln>
                            <a:noFill/>
                          </a:ln>
                          <a:solidFill>
                            <a:srgbClr val="000000"/>
                          </a:solidFill>
                          <a:effectLst/>
                          <a:uLnTx/>
                          <a:uFillTx/>
                          <a:latin typeface="Arial"/>
                          <a:ea typeface="Times New Roman"/>
                          <a:cs typeface="(AH) Manal High"/>
                        </a:rPr>
                        <a:t>المظيبري</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ctr" rtl="1">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مندوب</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extLst>
                  <a:ext uri="{0D108BD9-81ED-4DB2-BD59-A6C34878D82A}">
                    <a16:rowId xmlns:a16="http://schemas.microsoft.com/office/drawing/2014/main" val="10003"/>
                  </a:ext>
                </a:extLst>
              </a:tr>
              <a:tr h="582050">
                <a:tc>
                  <a:txBody>
                    <a:bodyPr/>
                    <a:lstStyle/>
                    <a:p>
                      <a:pPr algn="ctr" rtl="0">
                        <a:lnSpc>
                          <a:spcPct val="115000"/>
                        </a:lnSpc>
                        <a:spcAft>
                          <a:spcPts val="0"/>
                        </a:spcAft>
                      </a:pPr>
                      <a:r>
                        <a:rPr kumimoji="0" lang="en-US" sz="1800" b="0" i="0" u="none" strike="noStrike" kern="1200" cap="none" spc="0" normalizeH="0" baseline="0">
                          <a:ln>
                            <a:noFill/>
                          </a:ln>
                          <a:solidFill>
                            <a:srgbClr val="000000"/>
                          </a:solidFill>
                          <a:effectLst/>
                          <a:uLnTx/>
                          <a:uFillTx/>
                          <a:latin typeface="Arial"/>
                          <a:ea typeface="Times New Roman"/>
                          <a:cs typeface="(AH) Manal High"/>
                        </a:rPr>
                        <a:t>4</a:t>
                      </a: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سعد بن </a:t>
                      </a:r>
                      <a:r>
                        <a:rPr kumimoji="0" lang="ar-SA" sz="1800" b="0" i="0" u="none" strike="noStrike" kern="1200" cap="none" spc="0" normalizeH="0" baseline="0" dirty="0" err="1">
                          <a:ln>
                            <a:noFill/>
                          </a:ln>
                          <a:solidFill>
                            <a:srgbClr val="000000"/>
                          </a:solidFill>
                          <a:effectLst/>
                          <a:uLnTx/>
                          <a:uFillTx/>
                          <a:latin typeface="Arial"/>
                          <a:ea typeface="Times New Roman"/>
                          <a:cs typeface="(AH) Manal High"/>
                        </a:rPr>
                        <a:t>صاهود</a:t>
                      </a: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 </a:t>
                      </a:r>
                      <a:r>
                        <a:rPr kumimoji="0" lang="ar-SA" sz="1800" b="0" i="0" u="none" strike="noStrike" kern="1200" cap="none" spc="0" normalizeH="0" baseline="0" dirty="0" err="1">
                          <a:ln>
                            <a:noFill/>
                          </a:ln>
                          <a:solidFill>
                            <a:srgbClr val="000000"/>
                          </a:solidFill>
                          <a:effectLst/>
                          <a:uLnTx/>
                          <a:uFillTx/>
                          <a:latin typeface="Arial"/>
                          <a:ea typeface="Times New Roman"/>
                          <a:cs typeface="(AH) Manal High"/>
                        </a:rPr>
                        <a:t>المظيبري</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باحث اجتماعي</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extLst>
                  <a:ext uri="{0D108BD9-81ED-4DB2-BD59-A6C34878D82A}">
                    <a16:rowId xmlns:a16="http://schemas.microsoft.com/office/drawing/2014/main" val="10004"/>
                  </a:ext>
                </a:extLst>
              </a:tr>
              <a:tr h="582050">
                <a:tc>
                  <a:txBody>
                    <a:bodyPr/>
                    <a:lstStyle/>
                    <a:p>
                      <a:pPr algn="ctr" rtl="0">
                        <a:lnSpc>
                          <a:spcPct val="115000"/>
                        </a:lnSpc>
                        <a:spcAft>
                          <a:spcPts val="0"/>
                        </a:spcAft>
                      </a:pPr>
                      <a:r>
                        <a:rPr kumimoji="0" lang="en-US" sz="1800" b="0" i="0" u="none" strike="noStrike" kern="1200" cap="none" spc="0" normalizeH="0" baseline="0">
                          <a:ln>
                            <a:noFill/>
                          </a:ln>
                          <a:solidFill>
                            <a:srgbClr val="000000"/>
                          </a:solidFill>
                          <a:effectLst/>
                          <a:uLnTx/>
                          <a:uFillTx/>
                          <a:latin typeface="Arial"/>
                          <a:ea typeface="Times New Roman"/>
                          <a:cs typeface="(AH) Manal High"/>
                        </a:rPr>
                        <a:t>5</a:t>
                      </a: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ctr" rtl="0">
                        <a:lnSpc>
                          <a:spcPct val="115000"/>
                        </a:lnSpc>
                        <a:spcAft>
                          <a:spcPts val="0"/>
                        </a:spcAft>
                      </a:pPr>
                      <a:r>
                        <a:rPr kumimoji="0" lang="ar-SA" sz="1800" b="0" i="0" u="none" strike="noStrike" kern="1200" cap="none" spc="0" normalizeH="0" baseline="0" dirty="0" err="1">
                          <a:ln>
                            <a:noFill/>
                          </a:ln>
                          <a:solidFill>
                            <a:srgbClr val="000000"/>
                          </a:solidFill>
                          <a:effectLst/>
                          <a:uLnTx/>
                          <a:uFillTx/>
                          <a:latin typeface="Arial"/>
                          <a:ea typeface="Times New Roman"/>
                          <a:cs typeface="(AH) Manal High"/>
                        </a:rPr>
                        <a:t>مشلش</a:t>
                      </a: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  بن محمد  الرقاص</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tc>
                  <a:txBody>
                    <a:bodyPr/>
                    <a:lstStyle/>
                    <a:p>
                      <a:pPr algn="ctr" rtl="0">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باحث اجتماعي</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tcPr>
                </a:tc>
                <a:extLst>
                  <a:ext uri="{0D108BD9-81ED-4DB2-BD59-A6C34878D82A}">
                    <a16:rowId xmlns:a16="http://schemas.microsoft.com/office/drawing/2014/main" val="10005"/>
                  </a:ext>
                </a:extLst>
              </a:tr>
              <a:tr h="582050">
                <a:tc>
                  <a:txBody>
                    <a:bodyPr/>
                    <a:lstStyle/>
                    <a:p>
                      <a:pPr algn="ctr" rtl="0">
                        <a:lnSpc>
                          <a:spcPct val="115000"/>
                        </a:lnSpc>
                        <a:spcAft>
                          <a:spcPts val="0"/>
                        </a:spcAft>
                      </a:pPr>
                      <a:r>
                        <a:rPr kumimoji="0" lang="en-US" sz="1800" b="0" i="0" u="none" strike="noStrike" kern="1200" cap="none" spc="0" normalizeH="0" baseline="0" dirty="0">
                          <a:ln>
                            <a:noFill/>
                          </a:ln>
                          <a:solidFill>
                            <a:srgbClr val="000000"/>
                          </a:solidFill>
                          <a:effectLst/>
                          <a:uLnTx/>
                          <a:uFillTx/>
                          <a:latin typeface="Arial"/>
                          <a:ea typeface="Times New Roman"/>
                          <a:cs typeface="(AH) Manal High"/>
                        </a:rPr>
                        <a:t>6</a:t>
                      </a: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عوض بن جابر </a:t>
                      </a:r>
                      <a:r>
                        <a:rPr kumimoji="0" lang="ar-SA" sz="1800" b="0" i="0" u="none" strike="noStrike" kern="1200" cap="none" spc="0" normalizeH="0" baseline="0" dirty="0" err="1">
                          <a:ln>
                            <a:noFill/>
                          </a:ln>
                          <a:solidFill>
                            <a:srgbClr val="000000"/>
                          </a:solidFill>
                          <a:effectLst/>
                          <a:uLnTx/>
                          <a:uFillTx/>
                          <a:latin typeface="Arial"/>
                          <a:ea typeface="Times New Roman"/>
                          <a:cs typeface="(AH) Manal High"/>
                        </a:rPr>
                        <a:t>المظيبري</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أمين مستودع</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extLst>
                  <a:ext uri="{0D108BD9-81ED-4DB2-BD59-A6C34878D82A}">
                    <a16:rowId xmlns:a16="http://schemas.microsoft.com/office/drawing/2014/main" val="10006"/>
                  </a:ext>
                </a:extLst>
              </a:tr>
              <a:tr h="58205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Times New Roman"/>
                          <a:cs typeface="(AH) Manal High"/>
                        </a:rPr>
                        <a:t>7</a:t>
                      </a:r>
                      <a:endParaRPr kumimoji="0" lang="en-US" sz="1800" b="0" i="0" u="none" strike="noStrike" kern="1200" cap="none" spc="0" normalizeH="0" baseline="0" noProof="0" dirty="0">
                        <a:ln>
                          <a:noFill/>
                        </a:ln>
                        <a:solidFill>
                          <a:srgbClr val="000000"/>
                        </a:solidFill>
                        <a:effectLst/>
                        <a:uLnTx/>
                        <a:uFillTx/>
                        <a:latin typeface="Arial"/>
                        <a:ea typeface="Times New Roman"/>
                        <a:cs typeface="(AH) Manal High"/>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bg1"/>
                    </a:solidFill>
                  </a:tcPr>
                </a:tc>
                <a:tc>
                  <a:txBody>
                    <a:bodyPr/>
                    <a:lstStyle/>
                    <a:p>
                      <a:pPr algn="ctr" rtl="0">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عبد الله بن حمدان </a:t>
                      </a:r>
                      <a:r>
                        <a:rPr kumimoji="0" lang="ar-SA" sz="1800" b="0" i="0" u="none" strike="noStrike" kern="1200" cap="none" spc="0" normalizeH="0" baseline="0" dirty="0" err="1">
                          <a:ln>
                            <a:noFill/>
                          </a:ln>
                          <a:solidFill>
                            <a:srgbClr val="000000"/>
                          </a:solidFill>
                          <a:effectLst/>
                          <a:uLnTx/>
                          <a:uFillTx/>
                          <a:latin typeface="Arial"/>
                          <a:ea typeface="Times New Roman"/>
                          <a:cs typeface="(AH) Manal High"/>
                        </a:rPr>
                        <a:t>المظيبري</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bg1"/>
                    </a:solidFill>
                  </a:tcPr>
                </a:tc>
                <a:tc>
                  <a:txBody>
                    <a:bodyPr/>
                    <a:lstStyle/>
                    <a:p>
                      <a:pPr algn="ctr" rtl="0">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أمين مستودع</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bg1"/>
                    </a:solidFill>
                  </a:tcPr>
                </a:tc>
                <a:extLst>
                  <a:ext uri="{0D108BD9-81ED-4DB2-BD59-A6C34878D82A}">
                    <a16:rowId xmlns:a16="http://schemas.microsoft.com/office/drawing/2014/main" val="3881692854"/>
                  </a:ext>
                </a:extLst>
              </a:tr>
              <a:tr h="582050">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Times New Roman"/>
                          <a:cs typeface="(AH) Manal High"/>
                        </a:rPr>
                        <a:t>8</a:t>
                      </a:r>
                      <a:endParaRPr kumimoji="0" lang="en-US" sz="1800" b="0" i="0" u="none" strike="noStrike" kern="1200" cap="none" spc="0" normalizeH="0" baseline="0" noProof="0" dirty="0">
                        <a:ln>
                          <a:noFill/>
                        </a:ln>
                        <a:solidFill>
                          <a:srgbClr val="000000"/>
                        </a:solidFill>
                        <a:effectLst/>
                        <a:uLnTx/>
                        <a:uFillTx/>
                        <a:latin typeface="Arial"/>
                        <a:ea typeface="Times New Roman"/>
                        <a:cs typeface="(AH) Manal High"/>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نظيم رسول محمد رسول</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tc>
                  <a:txBody>
                    <a:bodyPr/>
                    <a:lstStyle/>
                    <a:p>
                      <a:pPr algn="ctr" rtl="0">
                        <a:lnSpc>
                          <a:spcPct val="115000"/>
                        </a:lnSpc>
                        <a:spcAft>
                          <a:spcPts val="0"/>
                        </a:spcAft>
                      </a:pPr>
                      <a:r>
                        <a:rPr kumimoji="0" lang="ar-SA" sz="1800" b="0" i="0" u="none" strike="noStrike" kern="1200" cap="none" spc="0" normalizeH="0" baseline="0" dirty="0">
                          <a:ln>
                            <a:noFill/>
                          </a:ln>
                          <a:solidFill>
                            <a:srgbClr val="000000"/>
                          </a:solidFill>
                          <a:effectLst/>
                          <a:uLnTx/>
                          <a:uFillTx/>
                          <a:latin typeface="Arial"/>
                          <a:ea typeface="Times New Roman"/>
                          <a:cs typeface="(AH) Manal High"/>
                        </a:rPr>
                        <a:t>عامل نظافة </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rgbClr val="EFD3D2"/>
                    </a:solidFill>
                  </a:tcPr>
                </a:tc>
                <a:extLst>
                  <a:ext uri="{0D108BD9-81ED-4DB2-BD59-A6C34878D82A}">
                    <a16:rowId xmlns:a16="http://schemas.microsoft.com/office/drawing/2014/main" val="1165268304"/>
                  </a:ext>
                </a:extLst>
              </a:tr>
              <a:tr h="320504">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000000"/>
                          </a:solidFill>
                          <a:effectLst/>
                          <a:uLnTx/>
                          <a:uFillTx/>
                          <a:latin typeface="Arial"/>
                          <a:ea typeface="Times New Roman"/>
                          <a:cs typeface="(AH) Manal High"/>
                        </a:rPr>
                        <a:t>9</a:t>
                      </a:r>
                      <a:endParaRPr kumimoji="0" lang="en-US" sz="1800" b="0" i="0" u="none" strike="noStrike" kern="1200" cap="none" spc="0" normalizeH="0" baseline="0" noProof="0" dirty="0">
                        <a:ln>
                          <a:noFill/>
                        </a:ln>
                        <a:solidFill>
                          <a:srgbClr val="000000"/>
                        </a:solidFill>
                        <a:effectLst/>
                        <a:uLnTx/>
                        <a:uFillTx/>
                        <a:latin typeface="Arial"/>
                        <a:ea typeface="Times New Roman"/>
                        <a:cs typeface="(AH) Manal High"/>
                      </a:endParaRPr>
                    </a:p>
                  </a:txBody>
                  <a:tcPr marL="79759" marR="79759" marT="0" marB="0" anchor="ctr">
                    <a:lnL w="12700" cap="flat" cmpd="sng" algn="ctr">
                      <a:solidFill>
                        <a:srgbClr val="CF7B79"/>
                      </a:solidFill>
                      <a:prstDash val="solid"/>
                      <a:round/>
                      <a:headEnd type="none" w="med" len="med"/>
                      <a:tailEnd type="none" w="med" len="med"/>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bg1"/>
                    </a:solidFill>
                  </a:tcPr>
                </a:tc>
                <a:tc>
                  <a:txBody>
                    <a:bodyPr/>
                    <a:lstStyle/>
                    <a:p>
                      <a:pPr algn="ctr" rtl="0">
                        <a:lnSpc>
                          <a:spcPct val="115000"/>
                        </a:lnSpc>
                        <a:spcAft>
                          <a:spcPts val="0"/>
                        </a:spcAft>
                      </a:pPr>
                      <a:r>
                        <a:rPr kumimoji="0" lang="ar-SA" sz="1800" b="0" i="0" u="none" strike="noStrike" kern="1200" cap="none" spc="0" normalizeH="0" baseline="0" dirty="0" smtClean="0">
                          <a:ln>
                            <a:noFill/>
                          </a:ln>
                          <a:solidFill>
                            <a:srgbClr val="000000"/>
                          </a:solidFill>
                          <a:effectLst/>
                          <a:uLnTx/>
                          <a:uFillTx/>
                          <a:latin typeface="Arial"/>
                          <a:ea typeface="Times New Roman"/>
                          <a:cs typeface="(AH) Manal High"/>
                        </a:rPr>
                        <a:t>تونون حمد</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a:noFill/>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bg1"/>
                    </a:solidFill>
                  </a:tcPr>
                </a:tc>
                <a:tc>
                  <a:txBody>
                    <a:bodyPr/>
                    <a:lstStyle/>
                    <a:p>
                      <a:pPr algn="ctr" rtl="0">
                        <a:lnSpc>
                          <a:spcPct val="115000"/>
                        </a:lnSpc>
                        <a:spcAft>
                          <a:spcPts val="0"/>
                        </a:spcAft>
                      </a:pPr>
                      <a:r>
                        <a:rPr kumimoji="0" lang="ar-SA" sz="1800" b="0" i="0" u="none" strike="noStrike" kern="1200" cap="none" spc="0" normalizeH="0" baseline="0" dirty="0" smtClean="0">
                          <a:ln>
                            <a:noFill/>
                          </a:ln>
                          <a:solidFill>
                            <a:srgbClr val="000000"/>
                          </a:solidFill>
                          <a:effectLst/>
                          <a:uLnTx/>
                          <a:uFillTx/>
                          <a:latin typeface="Arial"/>
                          <a:ea typeface="Times New Roman"/>
                          <a:cs typeface="(AH) Manal High"/>
                        </a:rPr>
                        <a:t>سائق السقيا</a:t>
                      </a:r>
                      <a:endParaRPr kumimoji="0" lang="en-US" sz="1800" b="0" i="0" u="none" strike="noStrike" kern="1200" cap="none" spc="0" normalizeH="0" baseline="0" dirty="0">
                        <a:ln>
                          <a:noFill/>
                        </a:ln>
                        <a:solidFill>
                          <a:srgbClr val="000000"/>
                        </a:solidFill>
                        <a:effectLst/>
                        <a:uLnTx/>
                        <a:uFillTx/>
                        <a:latin typeface="Arial"/>
                        <a:ea typeface="Times New Roman"/>
                        <a:cs typeface="(AH) Manal High"/>
                      </a:endParaRPr>
                    </a:p>
                  </a:txBody>
                  <a:tcPr marL="68580" marR="68580" marT="0" marB="0" anchor="ctr">
                    <a:lnL>
                      <a:noFill/>
                    </a:lnL>
                    <a:lnR w="12700" cap="flat" cmpd="sng" algn="ctr">
                      <a:solidFill>
                        <a:srgbClr val="CF7B79"/>
                      </a:solidFill>
                      <a:prstDash val="solid"/>
                      <a:round/>
                      <a:headEnd type="none" w="med" len="med"/>
                      <a:tailEnd type="none" w="med" len="med"/>
                    </a:lnR>
                    <a:lnT w="12700" cap="flat" cmpd="sng" algn="ctr">
                      <a:solidFill>
                        <a:srgbClr val="CF7B79"/>
                      </a:solidFill>
                      <a:prstDash val="solid"/>
                      <a:round/>
                      <a:headEnd type="none" w="med" len="med"/>
                      <a:tailEnd type="none" w="med" len="med"/>
                    </a:lnT>
                    <a:lnB w="12700" cap="flat" cmpd="sng" algn="ctr">
                      <a:solidFill>
                        <a:srgbClr val="CF7B79"/>
                      </a:solidFill>
                      <a:prstDash val="solid"/>
                      <a:round/>
                      <a:headEnd type="none" w="med" len="med"/>
                      <a:tailEnd type="none" w="med" len="med"/>
                    </a:lnB>
                    <a:solidFill>
                      <a:schemeClr val="bg1"/>
                    </a:solidFill>
                  </a:tcPr>
                </a:tc>
                <a:extLst>
                  <a:ext uri="{0D108BD9-81ED-4DB2-BD59-A6C34878D82A}">
                    <a16:rowId xmlns:a16="http://schemas.microsoft.com/office/drawing/2014/main" val="1682754212"/>
                  </a:ext>
                </a:extLst>
              </a:tr>
            </a:tbl>
          </a:graphicData>
        </a:graphic>
      </p:graphicFrame>
      <p:pic>
        <p:nvPicPr>
          <p:cNvPr id="13" name="صورة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7"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0" y="0"/>
            <a:ext cx="2428875" cy="3933056"/>
          </a:xfrm>
        </p:spPr>
        <p:txBody>
          <a:bodyPr/>
          <a:lstStyle/>
          <a:p>
            <a:pPr algn="ctr"/>
            <a:r>
              <a:rPr lang="ar-SA" sz="3600" dirty="0" smtClean="0">
                <a:solidFill>
                  <a:srgbClr val="006C31"/>
                </a:solidFill>
                <a:cs typeface="(AH) Manal Black" pitchFamily="2" charset="-78"/>
              </a:rPr>
              <a:t/>
            </a:r>
            <a:br>
              <a:rPr lang="ar-SA" sz="3600" dirty="0" smtClean="0">
                <a:solidFill>
                  <a:srgbClr val="006C31"/>
                </a:solidFill>
                <a:cs typeface="(AH) Manal Black" pitchFamily="2" charset="-78"/>
              </a:rPr>
            </a:br>
            <a:r>
              <a:rPr lang="ar-SA" sz="4000" dirty="0" smtClean="0">
                <a:solidFill>
                  <a:srgbClr val="006C31"/>
                </a:solidFill>
                <a:latin typeface="GE Jarida Heavy" pitchFamily="18" charset="-78"/>
                <a:cs typeface="(AH) Manal Black" pitchFamily="2" charset="-78"/>
              </a:rPr>
              <a:t> </a:t>
            </a:r>
            <a:br>
              <a:rPr lang="ar-SA" sz="4000" dirty="0" smtClean="0">
                <a:solidFill>
                  <a:srgbClr val="006C31"/>
                </a:solidFill>
                <a:latin typeface="GE Jarida Heavy" pitchFamily="18" charset="-78"/>
                <a:cs typeface="(AH) Manal Black" pitchFamily="2" charset="-78"/>
              </a:rPr>
            </a:br>
            <a:r>
              <a:rPr lang="ar-SA" sz="4000" dirty="0" smtClean="0">
                <a:solidFill>
                  <a:srgbClr val="006C31"/>
                </a:solidFill>
                <a:latin typeface="GE Jarida Heavy" pitchFamily="18" charset="-78"/>
                <a:cs typeface="(AH) Manal Black" pitchFamily="2" charset="-78"/>
              </a:rPr>
              <a:t/>
            </a:r>
            <a:br>
              <a:rPr lang="ar-SA" sz="4000" dirty="0" smtClean="0">
                <a:solidFill>
                  <a:srgbClr val="006C31"/>
                </a:solidFill>
                <a:latin typeface="GE Jarida Heavy" pitchFamily="18" charset="-78"/>
                <a:cs typeface="(AH) Manal Black" pitchFamily="2" charset="-78"/>
              </a:rPr>
            </a:br>
            <a:r>
              <a:rPr lang="ar-SA" sz="2800" dirty="0" smtClean="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smtClean="0">
                <a:solidFill>
                  <a:srgbClr val="0070C0"/>
                </a:solidFill>
                <a:latin typeface="GE Jarida Heavy" pitchFamily="18" charset="-78"/>
                <a:cs typeface="(AH) Manal Black" pitchFamily="2" charset="-78"/>
              </a:rPr>
              <a:t>أبانات</a:t>
            </a:r>
            <a:r>
              <a:rPr lang="ar-SA" sz="3600" dirty="0" smtClean="0">
                <a:solidFill>
                  <a:srgbClr val="0070C0"/>
                </a:solidFill>
                <a:latin typeface="GE Jarida Heavy" pitchFamily="18" charset="-78"/>
                <a:cs typeface="(AH) Manal Black" pitchFamily="2" charset="-78"/>
              </a:rPr>
              <a:t> ضليع رشيد</a:t>
            </a:r>
            <a:endParaRPr lang="en-US" sz="3600" dirty="0" smtClean="0">
              <a:solidFill>
                <a:srgbClr val="006C31"/>
              </a:solidFill>
              <a:latin typeface="GE Jarida Heavy" pitchFamily="18" charset="-78"/>
              <a:cs typeface="(AH) Manal Black" pitchFamily="2" charset="-78"/>
            </a:endParaRPr>
          </a:p>
        </p:txBody>
      </p:sp>
      <p:pic>
        <p:nvPicPr>
          <p:cNvPr id="13315"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13318" name="Title 1"/>
          <p:cNvSpPr txBox="1">
            <a:spLocks/>
          </p:cNvSpPr>
          <p:nvPr/>
        </p:nvSpPr>
        <p:spPr bwMode="auto">
          <a:xfrm>
            <a:off x="2424113" y="0"/>
            <a:ext cx="6715125" cy="83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sz="4000">
                <a:solidFill>
                  <a:srgbClr val="C00000"/>
                </a:solidFill>
                <a:latin typeface="Calibri" pitchFamily="34" charset="0"/>
                <a:cs typeface="Sultan bold" pitchFamily="2" charset="-78"/>
              </a:rPr>
              <a:t>اللجان العاملة</a:t>
            </a:r>
            <a:endParaRPr lang="en-US" sz="6000">
              <a:solidFill>
                <a:srgbClr val="002060"/>
              </a:solidFill>
              <a:latin typeface="Calibri" pitchFamily="34" charset="0"/>
              <a:cs typeface="Sultan bold" pitchFamily="2" charset="-78"/>
            </a:endParaRPr>
          </a:p>
        </p:txBody>
      </p: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6"/>
          <p:cNvCxnSpPr/>
          <p:nvPr/>
        </p:nvCxnSpPr>
        <p:spPr>
          <a:xfrm rot="10800000">
            <a:off x="2424113" y="862013"/>
            <a:ext cx="6715125" cy="1587"/>
          </a:xfrm>
          <a:prstGeom prst="line">
            <a:avLst/>
          </a:prstGeom>
        </p:spPr>
        <p:style>
          <a:lnRef idx="3">
            <a:schemeClr val="accent5"/>
          </a:lnRef>
          <a:fillRef idx="0">
            <a:schemeClr val="accent5"/>
          </a:fillRef>
          <a:effectRef idx="2">
            <a:schemeClr val="accent5"/>
          </a:effectRef>
          <a:fontRef idx="minor">
            <a:schemeClr val="tx1"/>
          </a:fontRef>
        </p:style>
      </p:cxnSp>
      <p:sp>
        <p:nvSpPr>
          <p:cNvPr id="12298" name="مستطيل 1"/>
          <p:cNvSpPr>
            <a:spLocks noChangeArrowheads="1"/>
          </p:cNvSpPr>
          <p:nvPr/>
        </p:nvSpPr>
        <p:spPr bwMode="auto">
          <a:xfrm>
            <a:off x="2649538" y="1098550"/>
            <a:ext cx="5954712" cy="666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742950" indent="-742950">
              <a:spcBef>
                <a:spcPts val="600"/>
              </a:spcBef>
              <a:spcAft>
                <a:spcPts val="600"/>
              </a:spcAft>
              <a:buFont typeface="Wingdings" pitchFamily="2" charset="2"/>
              <a:buChar char="Ø"/>
              <a:defRPr/>
            </a:pPr>
            <a:r>
              <a:rPr lang="ar-SA" sz="3600" dirty="0">
                <a:solidFill>
                  <a:srgbClr val="002060"/>
                </a:solidFill>
                <a:latin typeface="Cambria" pitchFamily="18" charset="0"/>
                <a:ea typeface="Times New Roman" pitchFamily="18" charset="0"/>
                <a:cs typeface="mohammad bold art 1" pitchFamily="2" charset="-78"/>
              </a:rPr>
              <a:t>لجنة الأيتام</a:t>
            </a:r>
            <a:endParaRPr lang="en-US" sz="3600" dirty="0">
              <a:solidFill>
                <a:srgbClr val="002060"/>
              </a:solidFill>
              <a:latin typeface="Times New Roman" pitchFamily="18" charset="0"/>
              <a:ea typeface="Times New Roman" pitchFamily="18" charset="0"/>
              <a:cs typeface="mohammad bold art 1" pitchFamily="2" charset="-78"/>
            </a:endParaRPr>
          </a:p>
          <a:p>
            <a:pPr marL="742950" indent="-742950">
              <a:spcBef>
                <a:spcPts val="600"/>
              </a:spcBef>
              <a:spcAft>
                <a:spcPts val="600"/>
              </a:spcAft>
              <a:buFont typeface="Wingdings" pitchFamily="2" charset="2"/>
              <a:buChar char="Ø"/>
              <a:defRPr/>
            </a:pPr>
            <a:r>
              <a:rPr lang="ar-SA" sz="3600" dirty="0">
                <a:solidFill>
                  <a:srgbClr val="002060"/>
                </a:solidFill>
                <a:latin typeface="Cambria" pitchFamily="18" charset="0"/>
                <a:ea typeface="Times New Roman" pitchFamily="18" charset="0"/>
                <a:cs typeface="mohammad bold art 1" pitchFamily="2" charset="-78"/>
              </a:rPr>
              <a:t>لجنة الاستثمار</a:t>
            </a:r>
            <a:endParaRPr lang="en-US" sz="3600" dirty="0">
              <a:solidFill>
                <a:srgbClr val="002060"/>
              </a:solidFill>
              <a:latin typeface="Times New Roman" pitchFamily="18" charset="0"/>
              <a:cs typeface="Times New Roman" pitchFamily="18" charset="0"/>
            </a:endParaRPr>
          </a:p>
          <a:p>
            <a:pPr marL="742950" indent="-742950">
              <a:spcBef>
                <a:spcPts val="600"/>
              </a:spcBef>
              <a:spcAft>
                <a:spcPts val="600"/>
              </a:spcAft>
              <a:buFont typeface="Wingdings" pitchFamily="2" charset="2"/>
              <a:buChar char="Ø"/>
              <a:defRPr/>
            </a:pPr>
            <a:r>
              <a:rPr lang="ar-SA" sz="3600" dirty="0">
                <a:solidFill>
                  <a:srgbClr val="002060"/>
                </a:solidFill>
                <a:latin typeface="Cambria" pitchFamily="18" charset="0"/>
                <a:cs typeface="mohammad bold art 1" pitchFamily="2" charset="-78"/>
              </a:rPr>
              <a:t>لجنة المشتريات والمبيعات</a:t>
            </a:r>
            <a:endParaRPr lang="en-US" sz="3600" dirty="0">
              <a:solidFill>
                <a:srgbClr val="002060"/>
              </a:solidFill>
              <a:latin typeface="Times New Roman" pitchFamily="18" charset="0"/>
              <a:cs typeface="Times New Roman" pitchFamily="18" charset="0"/>
            </a:endParaRPr>
          </a:p>
          <a:p>
            <a:pPr marL="742950" indent="-742950">
              <a:spcBef>
                <a:spcPts val="600"/>
              </a:spcBef>
              <a:spcAft>
                <a:spcPts val="600"/>
              </a:spcAft>
              <a:buFont typeface="Wingdings" pitchFamily="2" charset="2"/>
              <a:buChar char="Ø"/>
              <a:defRPr/>
            </a:pPr>
            <a:r>
              <a:rPr lang="ar-SA" sz="3600" dirty="0">
                <a:solidFill>
                  <a:srgbClr val="002060"/>
                </a:solidFill>
                <a:latin typeface="Cambria" pitchFamily="18" charset="0"/>
                <a:cs typeface="mohammad bold art 1" pitchFamily="2" charset="-78"/>
              </a:rPr>
              <a:t>اللجنة الاجتماعية</a:t>
            </a:r>
          </a:p>
          <a:p>
            <a:pPr marL="742950" indent="-742950">
              <a:spcBef>
                <a:spcPts val="600"/>
              </a:spcBef>
              <a:spcAft>
                <a:spcPts val="600"/>
              </a:spcAft>
              <a:buFont typeface="Wingdings" pitchFamily="2" charset="2"/>
              <a:buChar char="Ø"/>
              <a:defRPr/>
            </a:pPr>
            <a:r>
              <a:rPr lang="ar-SA" sz="3600" dirty="0">
                <a:solidFill>
                  <a:srgbClr val="002060"/>
                </a:solidFill>
                <a:latin typeface="Cambria" pitchFamily="18" charset="0"/>
                <a:cs typeface="mohammad bold art 1" pitchFamily="2" charset="-78"/>
              </a:rPr>
              <a:t>لجنة الخير</a:t>
            </a:r>
          </a:p>
          <a:p>
            <a:pPr marL="742950" indent="-742950">
              <a:spcBef>
                <a:spcPts val="600"/>
              </a:spcBef>
              <a:spcAft>
                <a:spcPts val="600"/>
              </a:spcAft>
              <a:buFont typeface="Wingdings" pitchFamily="2" charset="2"/>
              <a:buChar char="Ø"/>
              <a:defRPr/>
            </a:pPr>
            <a:r>
              <a:rPr lang="ar-SA" sz="3600" dirty="0">
                <a:solidFill>
                  <a:srgbClr val="002060"/>
                </a:solidFill>
                <a:latin typeface="Cambria" pitchFamily="18" charset="0"/>
                <a:cs typeface="mohammad bold art 1" pitchFamily="2" charset="-78"/>
              </a:rPr>
              <a:t>لجنة الإسكان</a:t>
            </a:r>
          </a:p>
          <a:p>
            <a:pPr marL="742950" indent="-742950">
              <a:spcBef>
                <a:spcPts val="600"/>
              </a:spcBef>
              <a:spcAft>
                <a:spcPts val="600"/>
              </a:spcAft>
              <a:buFont typeface="Wingdings" pitchFamily="2" charset="2"/>
              <a:buChar char="Ø"/>
              <a:defRPr/>
            </a:pPr>
            <a:r>
              <a:rPr lang="ar-SA" sz="3600" dirty="0">
                <a:solidFill>
                  <a:srgbClr val="002060"/>
                </a:solidFill>
                <a:latin typeface="Cambria" pitchFamily="18" charset="0"/>
                <a:cs typeface="mohammad bold art 1" pitchFamily="2" charset="-78"/>
              </a:rPr>
              <a:t>لجنة المرضى والمعاقين</a:t>
            </a:r>
          </a:p>
          <a:p>
            <a:pPr marL="742950" indent="-742950">
              <a:spcBef>
                <a:spcPts val="600"/>
              </a:spcBef>
              <a:spcAft>
                <a:spcPts val="600"/>
              </a:spcAft>
              <a:buFont typeface="Wingdings" pitchFamily="2" charset="2"/>
              <a:buChar char="Ø"/>
              <a:defRPr/>
            </a:pPr>
            <a:r>
              <a:rPr lang="ar-SA" sz="3600" dirty="0">
                <a:solidFill>
                  <a:srgbClr val="002060"/>
                </a:solidFill>
                <a:latin typeface="Cambria" pitchFamily="18" charset="0"/>
                <a:cs typeface="mohammad bold art 1" pitchFamily="2" charset="-78"/>
              </a:rPr>
              <a:t>لجنة الإشراف على الفروع</a:t>
            </a:r>
          </a:p>
          <a:p>
            <a:pPr marL="342900" indent="-342900" algn="ctr">
              <a:buFont typeface="Courier New" pitchFamily="49" charset="0"/>
              <a:buChar char="o"/>
              <a:defRPr/>
            </a:pPr>
            <a:endParaRPr lang="ar-SA" dirty="0">
              <a:latin typeface="Cambria" pitchFamily="18" charset="0"/>
              <a:cs typeface="mohammad bold art 1" pitchFamily="2" charset="-78"/>
            </a:endParaRPr>
          </a:p>
          <a:p>
            <a:pPr marL="342900" indent="-342900" algn="ctr">
              <a:buFont typeface="Courier New" pitchFamily="49" charset="0"/>
              <a:buChar char="o"/>
              <a:defRPr/>
            </a:pPr>
            <a:endParaRPr lang="ar-SA" dirty="0">
              <a:latin typeface="Cambria" pitchFamily="18" charset="0"/>
              <a:cs typeface="mohammad bold art 1" pitchFamily="2" charset="-78"/>
            </a:endParaRPr>
          </a:p>
          <a:p>
            <a:pPr marL="342900" indent="-342900" algn="ctr">
              <a:buFont typeface="Courier New" pitchFamily="49" charset="0"/>
              <a:buChar char="o"/>
              <a:defRPr/>
            </a:pPr>
            <a:endParaRPr lang="en-US" sz="2800" dirty="0">
              <a:latin typeface="Times New Roman" pitchFamily="18" charset="0"/>
              <a:cs typeface="Times New Roman" pitchFamily="18" charset="0"/>
            </a:endParaRPr>
          </a:p>
        </p:txBody>
      </p:sp>
      <p:pic>
        <p:nvPicPr>
          <p:cNvPr id="13" name="صورة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7" name="arrow.wav"/>
          </p:stSnd>
        </p:sndAc>
      </p:transition>
    </mc:Fallback>
  </mc:AlternateContent>
  <p:timing>
    <p:tnLst>
      <p:par>
        <p:cTn id="1" dur="indefinite" restart="never" nodeType="tmRoot">
          <p:childTnLst>
            <p:audio>
              <p:cMediaNode numSld="999" showWhenStopped="0">
                <p:cTn id="2" repeatCount="indefinite"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0"/>
            <a:ext cx="2428875" cy="4005064"/>
          </a:xfrm>
        </p:spPr>
        <p:txBody>
          <a:bodyPr/>
          <a:lstStyle/>
          <a:p>
            <a:pPr algn="ctr"/>
            <a:r>
              <a:rPr lang="ar-SA" sz="3600" dirty="0" smtClean="0">
                <a:solidFill>
                  <a:srgbClr val="006C31"/>
                </a:solidFill>
                <a:cs typeface="(AH) Manal Black" pitchFamily="2" charset="-78"/>
              </a:rPr>
              <a:t/>
            </a:r>
            <a:br>
              <a:rPr lang="ar-SA" sz="3600" dirty="0" smtClean="0">
                <a:solidFill>
                  <a:srgbClr val="006C31"/>
                </a:solidFill>
                <a:cs typeface="(AH) Manal Black" pitchFamily="2" charset="-78"/>
              </a:rPr>
            </a:br>
            <a:r>
              <a:rPr lang="ar-SA" sz="4000" dirty="0" smtClean="0">
                <a:solidFill>
                  <a:srgbClr val="006C31"/>
                </a:solidFill>
                <a:latin typeface="GE Jarida Heavy" pitchFamily="18" charset="-78"/>
                <a:cs typeface="(AH) Manal Black" pitchFamily="2" charset="-78"/>
              </a:rPr>
              <a:t> </a:t>
            </a:r>
            <a:br>
              <a:rPr lang="ar-SA" sz="4000" dirty="0" smtClean="0">
                <a:solidFill>
                  <a:srgbClr val="006C31"/>
                </a:solidFill>
                <a:latin typeface="GE Jarida Heavy" pitchFamily="18" charset="-78"/>
                <a:cs typeface="(AH) Manal Black" pitchFamily="2" charset="-78"/>
              </a:rPr>
            </a:br>
            <a:r>
              <a:rPr lang="ar-SA" sz="4000" dirty="0" smtClean="0">
                <a:solidFill>
                  <a:srgbClr val="006C31"/>
                </a:solidFill>
                <a:latin typeface="GE Jarida Heavy" pitchFamily="18" charset="-78"/>
                <a:cs typeface="(AH) Manal Black" pitchFamily="2" charset="-78"/>
              </a:rPr>
              <a:t/>
            </a:r>
            <a:br>
              <a:rPr lang="ar-SA" sz="4000" dirty="0" smtClean="0">
                <a:solidFill>
                  <a:srgbClr val="006C31"/>
                </a:solidFill>
                <a:latin typeface="GE Jarida Heavy" pitchFamily="18" charset="-78"/>
                <a:cs typeface="(AH) Manal Black" pitchFamily="2" charset="-78"/>
              </a:rPr>
            </a:br>
            <a:r>
              <a:rPr lang="ar-SA" sz="2800" dirty="0" smtClean="0">
                <a:solidFill>
                  <a:srgbClr val="006C31"/>
                </a:solidFill>
                <a:latin typeface="GE Jarida Heavy" pitchFamily="18" charset="-78"/>
                <a:cs typeface="(AH) Manal Black" pitchFamily="2" charset="-78"/>
              </a:rPr>
              <a:t>جمعية البر الخيرية </a:t>
            </a:r>
            <a:r>
              <a:rPr lang="ar-SA" sz="3600" dirty="0" smtClean="0">
                <a:solidFill>
                  <a:srgbClr val="0070C0"/>
                </a:solidFill>
                <a:latin typeface="GE Jarida Heavy" pitchFamily="18" charset="-78"/>
                <a:cs typeface="(AH) Manal Black" pitchFamily="2" charset="-78"/>
              </a:rPr>
              <a:t>بمحافظة </a:t>
            </a:r>
            <a:r>
              <a:rPr lang="ar-SA" sz="3600" dirty="0" err="1" smtClean="0">
                <a:solidFill>
                  <a:srgbClr val="0070C0"/>
                </a:solidFill>
                <a:latin typeface="GE Jarida Heavy" pitchFamily="18" charset="-78"/>
                <a:cs typeface="(AH) Manal Black" pitchFamily="2" charset="-78"/>
              </a:rPr>
              <a:t>أبانات</a:t>
            </a:r>
            <a:r>
              <a:rPr lang="ar-SA" sz="3600" dirty="0" smtClean="0">
                <a:solidFill>
                  <a:srgbClr val="0070C0"/>
                </a:solidFill>
                <a:latin typeface="GE Jarida Heavy" pitchFamily="18" charset="-78"/>
                <a:cs typeface="(AH) Manal Black" pitchFamily="2" charset="-78"/>
              </a:rPr>
              <a:t> ضليع رشيد</a:t>
            </a:r>
            <a:endParaRPr lang="en-US" sz="3600" dirty="0" smtClean="0">
              <a:solidFill>
                <a:srgbClr val="006C31"/>
              </a:solidFill>
              <a:latin typeface="GE Jarida Heavy" pitchFamily="18" charset="-78"/>
              <a:cs typeface="(AH) Manal Black" pitchFamily="2" charset="-78"/>
            </a:endParaRPr>
          </a:p>
        </p:txBody>
      </p:sp>
      <p:pic>
        <p:nvPicPr>
          <p:cNvPr id="15363" name="Content Placeholder 3"/>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4484688"/>
            <a:ext cx="2457450" cy="2373312"/>
          </a:xfrm>
        </p:spPr>
      </p:pic>
      <p:cxnSp>
        <p:nvCxnSpPr>
          <p:cNvPr id="10" name="Straight Connector 6"/>
          <p:cNvCxnSpPr/>
          <p:nvPr/>
        </p:nvCxnSpPr>
        <p:spPr>
          <a:xfrm rot="10800000">
            <a:off x="0" y="4429125"/>
            <a:ext cx="2428875" cy="1588"/>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7"/>
          <p:cNvCxnSpPr/>
          <p:nvPr/>
        </p:nvCxnSpPr>
        <p:spPr>
          <a:xfrm>
            <a:off x="2428875" y="0"/>
            <a:ext cx="0" cy="6858000"/>
          </a:xfrm>
          <a:prstGeom prst="line">
            <a:avLst/>
          </a:prstGeom>
        </p:spPr>
        <p:style>
          <a:lnRef idx="3">
            <a:schemeClr val="accent2"/>
          </a:lnRef>
          <a:fillRef idx="0">
            <a:schemeClr val="accent2"/>
          </a:fillRef>
          <a:effectRef idx="2">
            <a:schemeClr val="accent2"/>
          </a:effectRef>
          <a:fontRef idx="minor">
            <a:schemeClr val="tx1"/>
          </a:fontRef>
        </p:style>
      </p:cxnSp>
      <p:sp>
        <p:nvSpPr>
          <p:cNvPr id="15366" name="Title 1"/>
          <p:cNvSpPr txBox="1">
            <a:spLocks/>
          </p:cNvSpPr>
          <p:nvPr/>
        </p:nvSpPr>
        <p:spPr bwMode="auto">
          <a:xfrm>
            <a:off x="2424113" y="0"/>
            <a:ext cx="6715125"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r>
              <a:rPr lang="ar-SA" sz="3200">
                <a:solidFill>
                  <a:srgbClr val="C00000"/>
                </a:solidFill>
                <a:latin typeface="Calibri" pitchFamily="34" charset="0"/>
                <a:cs typeface="Sultan bold" pitchFamily="2" charset="-78"/>
              </a:rPr>
              <a:t>برامج ومشروعات الجمعية</a:t>
            </a:r>
            <a:endParaRPr lang="en-US" sz="3200">
              <a:solidFill>
                <a:srgbClr val="002060"/>
              </a:solidFill>
              <a:latin typeface="Calibri" pitchFamily="34" charset="0"/>
              <a:cs typeface="Sultan bold" pitchFamily="2" charset="-78"/>
            </a:endParaRPr>
          </a:p>
        </p:txBody>
      </p:sp>
      <p:pic>
        <p:nvPicPr>
          <p:cNvPr id="12" name="الصدقة الإلكترونية نشيد سمير البشيري‬ - YouTube.mp3">
            <a:hlinkClick r:id="" action="ppaction://media"/>
          </p:cNvPr>
          <p:cNvPicPr>
            <a:picLocks noRot="1" noChangeAspect="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9144000" y="6858000"/>
            <a:ext cx="46038" cy="4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6"/>
          <p:cNvCxnSpPr/>
          <p:nvPr/>
        </p:nvCxnSpPr>
        <p:spPr>
          <a:xfrm rot="10800000">
            <a:off x="2474913" y="620713"/>
            <a:ext cx="6715125" cy="1587"/>
          </a:xfrm>
          <a:prstGeom prst="line">
            <a:avLst/>
          </a:prstGeom>
        </p:spPr>
        <p:style>
          <a:lnRef idx="3">
            <a:schemeClr val="accent5"/>
          </a:lnRef>
          <a:fillRef idx="0">
            <a:schemeClr val="accent5"/>
          </a:fillRef>
          <a:effectRef idx="2">
            <a:schemeClr val="accent5"/>
          </a:effectRef>
          <a:fontRef idx="minor">
            <a:schemeClr val="tx1"/>
          </a:fontRef>
        </p:style>
      </p:cxnSp>
      <p:graphicFrame>
        <p:nvGraphicFramePr>
          <p:cNvPr id="4" name="جدول 3"/>
          <p:cNvGraphicFramePr>
            <a:graphicFrameLocks noGrp="1"/>
          </p:cNvGraphicFramePr>
          <p:nvPr>
            <p:extLst>
              <p:ext uri="{D42A27DB-BD31-4B8C-83A1-F6EECF244321}">
                <p14:modId xmlns:p14="http://schemas.microsoft.com/office/powerpoint/2010/main" val="911181923"/>
              </p:ext>
            </p:extLst>
          </p:nvPr>
        </p:nvGraphicFramePr>
        <p:xfrm>
          <a:off x="2700337" y="711200"/>
          <a:ext cx="6119813" cy="6030912"/>
        </p:xfrm>
        <a:graphic>
          <a:graphicData uri="http://schemas.openxmlformats.org/drawingml/2006/table">
            <a:tbl>
              <a:tblPr rtl="1" firstRow="1" firstCol="1" bandRow="1">
                <a:tableStyleId>{BDBED569-4797-4DF1-A0F4-6AAB3CD982D8}</a:tableStyleId>
              </a:tblPr>
              <a:tblGrid>
                <a:gridCol w="510708">
                  <a:extLst>
                    <a:ext uri="{9D8B030D-6E8A-4147-A177-3AD203B41FA5}">
                      <a16:colId xmlns:a16="http://schemas.microsoft.com/office/drawing/2014/main" val="20000"/>
                    </a:ext>
                  </a:extLst>
                </a:gridCol>
                <a:gridCol w="2449485">
                  <a:extLst>
                    <a:ext uri="{9D8B030D-6E8A-4147-A177-3AD203B41FA5}">
                      <a16:colId xmlns:a16="http://schemas.microsoft.com/office/drawing/2014/main" val="20001"/>
                    </a:ext>
                  </a:extLst>
                </a:gridCol>
                <a:gridCol w="641635">
                  <a:extLst>
                    <a:ext uri="{9D8B030D-6E8A-4147-A177-3AD203B41FA5}">
                      <a16:colId xmlns:a16="http://schemas.microsoft.com/office/drawing/2014/main" val="20002"/>
                    </a:ext>
                  </a:extLst>
                </a:gridCol>
                <a:gridCol w="2517985">
                  <a:extLst>
                    <a:ext uri="{9D8B030D-6E8A-4147-A177-3AD203B41FA5}">
                      <a16:colId xmlns:a16="http://schemas.microsoft.com/office/drawing/2014/main" val="20003"/>
                    </a:ext>
                  </a:extLst>
                </a:gridCol>
              </a:tblGrid>
              <a:tr h="337526">
                <a:tc>
                  <a:txBody>
                    <a:bodyPr/>
                    <a:lstStyle/>
                    <a:p>
                      <a:pPr algn="ctr" rtl="1">
                        <a:spcAft>
                          <a:spcPts val="0"/>
                        </a:spcAft>
                      </a:pPr>
                      <a:r>
                        <a:rPr lang="ar-SA" sz="1800" b="0" dirty="0">
                          <a:solidFill>
                            <a:srgbClr val="002060"/>
                          </a:solidFill>
                          <a:effectLst/>
                          <a:cs typeface="(AH) Manal Black" pitchFamily="2" charset="-78"/>
                        </a:rPr>
                        <a:t>م</a:t>
                      </a:r>
                      <a:endParaRPr lang="en-US" sz="1800" b="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800" b="0" dirty="0" smtClean="0">
                          <a:solidFill>
                            <a:srgbClr val="002060"/>
                          </a:solidFill>
                          <a:effectLst/>
                          <a:cs typeface="(AH) Manal Black" pitchFamily="2" charset="-78"/>
                        </a:rPr>
                        <a:t>البرنامج</a:t>
                      </a:r>
                      <a:endParaRPr lang="en-US" sz="1800" b="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spcAft>
                          <a:spcPts val="0"/>
                        </a:spcAft>
                      </a:pPr>
                      <a:r>
                        <a:rPr lang="ar-SA" sz="1800" b="0" dirty="0">
                          <a:solidFill>
                            <a:srgbClr val="002060"/>
                          </a:solidFill>
                          <a:effectLst/>
                          <a:cs typeface="(AH) Manal Black" pitchFamily="2" charset="-78"/>
                        </a:rPr>
                        <a:t>م</a:t>
                      </a:r>
                      <a:endParaRPr lang="en-US" sz="1800" b="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kumimoji="0" lang="ar-SA" sz="1800" b="0" u="none" strike="noStrike" kern="1200" cap="none" spc="0" normalizeH="0" baseline="0" noProof="0" dirty="0" smtClean="0">
                          <a:ln>
                            <a:noFill/>
                          </a:ln>
                          <a:solidFill>
                            <a:srgbClr val="002060"/>
                          </a:solidFill>
                          <a:effectLst/>
                          <a:uLnTx/>
                          <a:uFillTx/>
                          <a:cs typeface="(AH) Manal Black" pitchFamily="2" charset="-78"/>
                        </a:rPr>
                        <a:t>البرنامج</a:t>
                      </a:r>
                      <a:endParaRPr lang="en-US" sz="1800" b="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extLst>
                  <a:ext uri="{0D108BD9-81ED-4DB2-BD59-A6C34878D82A}">
                    <a16:rowId xmlns:a16="http://schemas.microsoft.com/office/drawing/2014/main" val="10000"/>
                  </a:ext>
                </a:extLst>
              </a:tr>
              <a:tr h="455362">
                <a:tc>
                  <a:txBody>
                    <a:bodyPr/>
                    <a:lstStyle/>
                    <a:p>
                      <a:pPr algn="ctr" rtl="1">
                        <a:spcAft>
                          <a:spcPts val="0"/>
                        </a:spcAft>
                      </a:pPr>
                      <a:r>
                        <a:rPr lang="ar-SA" sz="1600" b="0" dirty="0" smtClean="0">
                          <a:solidFill>
                            <a:srgbClr val="002060"/>
                          </a:solidFill>
                          <a:effectLst/>
                          <a:latin typeface="Lucida Sans Unicode"/>
                          <a:ea typeface="Times New Roman"/>
                          <a:cs typeface="(AH) Manal Black" pitchFamily="2" charset="-78"/>
                        </a:rPr>
                        <a:t>1</a:t>
                      </a:r>
                      <a:endParaRPr lang="en-US" sz="1600" b="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إعانات الزواج</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dirty="0" smtClean="0">
                          <a:solidFill>
                            <a:srgbClr val="002060"/>
                          </a:solidFill>
                          <a:effectLst/>
                          <a:cs typeface="(AH) Manal Black" pitchFamily="2" charset="-78"/>
                        </a:rPr>
                        <a:t>13</a:t>
                      </a:r>
                      <a:endParaRPr lang="en-US" sz="1600" b="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كفالة الأسر</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01"/>
                  </a:ext>
                </a:extLst>
              </a:tr>
              <a:tr h="569883">
                <a:tc>
                  <a:txBody>
                    <a:bodyPr/>
                    <a:lstStyle/>
                    <a:p>
                      <a:pPr algn="ctr" rtl="1">
                        <a:spcAft>
                          <a:spcPts val="0"/>
                        </a:spcAft>
                      </a:pPr>
                      <a:r>
                        <a:rPr lang="ar-SA" sz="1600" b="0" dirty="0" smtClean="0">
                          <a:solidFill>
                            <a:srgbClr val="002060"/>
                          </a:solidFill>
                          <a:effectLst/>
                          <a:latin typeface="Lucida Sans Unicode"/>
                          <a:ea typeface="Times New Roman"/>
                          <a:cs typeface="(AH) Manal Black" pitchFamily="2" charset="-78"/>
                        </a:rPr>
                        <a:t>2</a:t>
                      </a:r>
                      <a:endParaRPr lang="en-US" sz="1600" b="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استقبال وتوزيع الصدقات </a:t>
                      </a:r>
                      <a:r>
                        <a:rPr lang="ar-SA" sz="1600" b="0" kern="1200" dirty="0" err="1">
                          <a:solidFill>
                            <a:srgbClr val="002060"/>
                          </a:solidFill>
                          <a:effectLst/>
                          <a:cs typeface="(AH) Manal Black" pitchFamily="2" charset="-78"/>
                        </a:rPr>
                        <a:t>والزكوات</a:t>
                      </a:r>
                      <a:r>
                        <a:rPr lang="ar-SA" sz="1600" b="0" kern="1200" dirty="0">
                          <a:solidFill>
                            <a:srgbClr val="002060"/>
                          </a:solidFill>
                          <a:effectLst/>
                          <a:cs typeface="(AH) Manal Black" pitchFamily="2" charset="-78"/>
                        </a:rPr>
                        <a:t> العينية</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dirty="0" smtClean="0">
                          <a:solidFill>
                            <a:srgbClr val="002060"/>
                          </a:solidFill>
                          <a:effectLst/>
                          <a:cs typeface="(AH) Manal Black" pitchFamily="2" charset="-78"/>
                        </a:rPr>
                        <a:t>14</a:t>
                      </a:r>
                      <a:endParaRPr lang="en-US" sz="1600" b="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إفطار صائم</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02"/>
                  </a:ext>
                </a:extLst>
              </a:tr>
              <a:tr h="455362">
                <a:tc>
                  <a:txBody>
                    <a:bodyPr/>
                    <a:lstStyle/>
                    <a:p>
                      <a:pPr algn="ctr" rtl="1">
                        <a:spcAft>
                          <a:spcPts val="0"/>
                        </a:spcAft>
                      </a:pPr>
                      <a:r>
                        <a:rPr lang="ar-SA" sz="1600" b="0" dirty="0" smtClean="0">
                          <a:solidFill>
                            <a:srgbClr val="002060"/>
                          </a:solidFill>
                          <a:effectLst/>
                          <a:latin typeface="Lucida Sans Unicode"/>
                          <a:ea typeface="Times New Roman"/>
                          <a:cs typeface="(AH) Manal Black" pitchFamily="2" charset="-78"/>
                        </a:rPr>
                        <a:t>3</a:t>
                      </a:r>
                      <a:endParaRPr lang="en-US" sz="1600" b="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الإعانات الطارئة</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kern="1200" dirty="0" smtClean="0">
                          <a:solidFill>
                            <a:srgbClr val="002060"/>
                          </a:solidFill>
                          <a:effectLst/>
                          <a:cs typeface="(AH) Manal Black" pitchFamily="2" charset="-78"/>
                        </a:rPr>
                        <a:t>15</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إعانات المرضى والمعاقين</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03"/>
                  </a:ext>
                </a:extLst>
              </a:tr>
              <a:tr h="455362">
                <a:tc>
                  <a:txBody>
                    <a:bodyPr/>
                    <a:lstStyle/>
                    <a:p>
                      <a:pPr marL="0" algn="ctr" defTabSz="914400" rtl="1" eaLnBrk="1" latinLnBrk="0" hangingPunct="1">
                        <a:spcAft>
                          <a:spcPts val="0"/>
                        </a:spcAft>
                      </a:pPr>
                      <a:r>
                        <a:rPr lang="ar-SA" sz="1600" b="0" kern="1200" dirty="0" smtClean="0">
                          <a:solidFill>
                            <a:srgbClr val="002060"/>
                          </a:solidFill>
                          <a:effectLst/>
                          <a:latin typeface="Lucida Sans Unicode"/>
                          <a:ea typeface="Times New Roman"/>
                          <a:cs typeface="(AH) Manal Black" pitchFamily="2" charset="-78"/>
                        </a:rPr>
                        <a:t>4</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خدمة سقيا الماء</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kern="1200" dirty="0" smtClean="0">
                          <a:solidFill>
                            <a:srgbClr val="002060"/>
                          </a:solidFill>
                          <a:effectLst/>
                          <a:cs typeface="(AH) Manal Black" pitchFamily="2" charset="-78"/>
                        </a:rPr>
                        <a:t>16</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كسوة الشتاء</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04"/>
                  </a:ext>
                </a:extLst>
              </a:tr>
              <a:tr h="455362">
                <a:tc>
                  <a:txBody>
                    <a:bodyPr/>
                    <a:lstStyle/>
                    <a:p>
                      <a:pPr marL="0" algn="ctr" defTabSz="914400" rtl="1" eaLnBrk="1" latinLnBrk="0" hangingPunct="1">
                        <a:spcAft>
                          <a:spcPts val="0"/>
                        </a:spcAft>
                      </a:pPr>
                      <a:r>
                        <a:rPr lang="ar-SA" sz="1600" b="0" kern="1200" dirty="0" smtClean="0">
                          <a:solidFill>
                            <a:srgbClr val="002060"/>
                          </a:solidFill>
                          <a:effectLst/>
                          <a:latin typeface="Lucida Sans Unicode"/>
                          <a:ea typeface="Times New Roman"/>
                          <a:cs typeface="(AH) Manal Black" pitchFamily="2" charset="-78"/>
                        </a:rPr>
                        <a:t>5</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مساعدات الأرامل والمطلقات</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kern="1200" dirty="0" smtClean="0">
                          <a:solidFill>
                            <a:srgbClr val="002060"/>
                          </a:solidFill>
                          <a:effectLst/>
                          <a:latin typeface="Lucida Sans Unicode"/>
                          <a:ea typeface="Times New Roman"/>
                          <a:cs typeface="(AH) Manal Black" pitchFamily="2" charset="-78"/>
                        </a:rPr>
                        <a:t>17</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كفالة الأيتام</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05"/>
                  </a:ext>
                </a:extLst>
              </a:tr>
              <a:tr h="455362">
                <a:tc>
                  <a:txBody>
                    <a:bodyPr/>
                    <a:lstStyle/>
                    <a:p>
                      <a:pPr marL="0" algn="ctr" defTabSz="914400" rtl="1" eaLnBrk="1" latinLnBrk="0" hangingPunct="1">
                        <a:spcAft>
                          <a:spcPts val="0"/>
                        </a:spcAft>
                      </a:pPr>
                      <a:r>
                        <a:rPr lang="ar-SA" sz="1600" b="0" kern="1200" dirty="0" smtClean="0">
                          <a:solidFill>
                            <a:srgbClr val="002060"/>
                          </a:solidFill>
                          <a:effectLst/>
                          <a:latin typeface="Lucida Sans Unicode"/>
                          <a:ea typeface="Times New Roman"/>
                          <a:cs typeface="(AH) Manal Black" pitchFamily="2" charset="-78"/>
                        </a:rPr>
                        <a:t>6</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كسوة العيد</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kern="1200" dirty="0" smtClean="0">
                          <a:solidFill>
                            <a:srgbClr val="002060"/>
                          </a:solidFill>
                          <a:effectLst/>
                          <a:latin typeface="Lucida Sans Unicode"/>
                          <a:ea typeface="Times New Roman"/>
                          <a:cs typeface="(AH) Manal Black" pitchFamily="2" charset="-78"/>
                        </a:rPr>
                        <a:t>18</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خدمة الاستفادة من فائض الولائم</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06"/>
                  </a:ext>
                </a:extLst>
              </a:tr>
              <a:tr h="455362">
                <a:tc>
                  <a:txBody>
                    <a:bodyPr/>
                    <a:lstStyle/>
                    <a:p>
                      <a:pPr marL="0" algn="ctr" defTabSz="914400" rtl="1" eaLnBrk="1" latinLnBrk="0" hangingPunct="1">
                        <a:spcAft>
                          <a:spcPts val="0"/>
                        </a:spcAft>
                      </a:pPr>
                      <a:r>
                        <a:rPr lang="ar-SA" sz="1600" b="0" kern="1200" dirty="0" smtClean="0">
                          <a:solidFill>
                            <a:srgbClr val="002060"/>
                          </a:solidFill>
                          <a:effectLst/>
                          <a:latin typeface="Lucida Sans Unicode"/>
                          <a:ea typeface="Times New Roman"/>
                          <a:cs typeface="(AH) Manal Black" pitchFamily="2" charset="-78"/>
                        </a:rPr>
                        <a:t>7</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خدمة توصيل المرضى وأصحاب الأعذار</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kern="1200" dirty="0" smtClean="0">
                          <a:solidFill>
                            <a:srgbClr val="002060"/>
                          </a:solidFill>
                          <a:effectLst/>
                          <a:latin typeface="Lucida Sans Unicode"/>
                          <a:ea typeface="Times New Roman"/>
                          <a:cs typeface="(AH) Manal Black" pitchFamily="2" charset="-78"/>
                        </a:rPr>
                        <a:t>19</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0">
                        <a:lnSpc>
                          <a:spcPct val="115000"/>
                        </a:lnSpc>
                        <a:spcAft>
                          <a:spcPts val="0"/>
                        </a:spcAft>
                      </a:pPr>
                      <a:r>
                        <a:rPr lang="ar-SA" sz="1600" b="0" kern="1200" dirty="0">
                          <a:solidFill>
                            <a:srgbClr val="002060"/>
                          </a:solidFill>
                          <a:effectLst/>
                          <a:cs typeface="(AH) Manal Black" pitchFamily="2" charset="-78"/>
                        </a:rPr>
                        <a:t>إقامة الدورات التدريبية والتطويرية</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07"/>
                  </a:ext>
                </a:extLst>
              </a:tr>
              <a:tr h="455362">
                <a:tc>
                  <a:txBody>
                    <a:bodyPr/>
                    <a:lstStyle/>
                    <a:p>
                      <a:pPr marL="0" algn="ctr" defTabSz="914400" rtl="1" eaLnBrk="1" latinLnBrk="0" hangingPunct="1">
                        <a:spcAft>
                          <a:spcPts val="0"/>
                        </a:spcAft>
                      </a:pPr>
                      <a:r>
                        <a:rPr lang="ar-SA" sz="1600" b="0" kern="1200" dirty="0" smtClean="0">
                          <a:solidFill>
                            <a:srgbClr val="002060"/>
                          </a:solidFill>
                          <a:effectLst/>
                          <a:latin typeface="Lucida Sans Unicode"/>
                          <a:ea typeface="Times New Roman"/>
                          <a:cs typeface="(AH) Manal Black" pitchFamily="2" charset="-78"/>
                        </a:rPr>
                        <a:t>8</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دعم المساجد</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kern="1200" dirty="0" smtClean="0">
                          <a:solidFill>
                            <a:srgbClr val="002060"/>
                          </a:solidFill>
                          <a:effectLst/>
                          <a:latin typeface="Lucida Sans Unicode"/>
                          <a:ea typeface="Times New Roman"/>
                          <a:cs typeface="(AH) Manal Black" pitchFamily="2" charset="-78"/>
                        </a:rPr>
                        <a:t>20</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0">
                        <a:lnSpc>
                          <a:spcPct val="115000"/>
                        </a:lnSpc>
                        <a:spcAft>
                          <a:spcPts val="0"/>
                        </a:spcAft>
                      </a:pPr>
                      <a:r>
                        <a:rPr lang="ar-SA" sz="1600" b="0" kern="1200" dirty="0">
                          <a:solidFill>
                            <a:srgbClr val="002060"/>
                          </a:solidFill>
                          <a:effectLst/>
                          <a:cs typeface="(AH) Manal Black" pitchFamily="2" charset="-78"/>
                        </a:rPr>
                        <a:t>بناء وصيانة وترميم مساكن المحتاجين</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08"/>
                  </a:ext>
                </a:extLst>
              </a:tr>
              <a:tr h="569883">
                <a:tc>
                  <a:txBody>
                    <a:bodyPr/>
                    <a:lstStyle/>
                    <a:p>
                      <a:pPr marL="0" algn="ctr" defTabSz="914400" rtl="1" eaLnBrk="1" latinLnBrk="0" hangingPunct="1">
                        <a:spcAft>
                          <a:spcPts val="0"/>
                        </a:spcAft>
                      </a:pPr>
                      <a:r>
                        <a:rPr lang="ar-SA" sz="1600" b="0" kern="1200" dirty="0" smtClean="0">
                          <a:solidFill>
                            <a:srgbClr val="002060"/>
                          </a:solidFill>
                          <a:effectLst/>
                          <a:latin typeface="Lucida Sans Unicode"/>
                          <a:ea typeface="Times New Roman"/>
                          <a:cs typeface="(AH) Manal Black" pitchFamily="2" charset="-78"/>
                        </a:rPr>
                        <a:t>9</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lang="ar-SA" sz="1600" b="0" kern="1200" dirty="0" smtClean="0">
                          <a:solidFill>
                            <a:srgbClr val="002060"/>
                          </a:solidFill>
                          <a:effectLst/>
                          <a:cs typeface="(AH) Manal Black" pitchFamily="2" charset="-78"/>
                        </a:rPr>
                        <a:t>مشاركات مجتمعية هادفة</a:t>
                      </a:r>
                      <a:endParaRPr lang="en-US" sz="1600" b="0" dirty="0" smtClean="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kern="1200" dirty="0" smtClean="0">
                          <a:solidFill>
                            <a:srgbClr val="002060"/>
                          </a:solidFill>
                          <a:effectLst/>
                          <a:latin typeface="Lucida Sans Unicode"/>
                          <a:ea typeface="Times New Roman"/>
                          <a:cs typeface="(AH) Manal Black" pitchFamily="2" charset="-78"/>
                        </a:rPr>
                        <a:t>21</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0">
                        <a:lnSpc>
                          <a:spcPct val="115000"/>
                        </a:lnSpc>
                        <a:spcAft>
                          <a:spcPts val="0"/>
                        </a:spcAft>
                      </a:pPr>
                      <a:r>
                        <a:rPr lang="ar-SA" sz="1600" b="0" kern="1200" dirty="0">
                          <a:solidFill>
                            <a:srgbClr val="002060"/>
                          </a:solidFill>
                          <a:effectLst/>
                          <a:cs typeface="(AH) Manal Black" pitchFamily="2" charset="-78"/>
                        </a:rPr>
                        <a:t>إقامة برامج توعوية صحية وثقافية واجتماعية</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09"/>
                  </a:ext>
                </a:extLst>
              </a:tr>
              <a:tr h="455362">
                <a:tc>
                  <a:txBody>
                    <a:bodyPr/>
                    <a:lstStyle/>
                    <a:p>
                      <a:pPr marL="0" algn="ctr" defTabSz="914400" rtl="1" eaLnBrk="1" latinLnBrk="0" hangingPunct="1">
                        <a:spcAft>
                          <a:spcPts val="0"/>
                        </a:spcAft>
                      </a:pPr>
                      <a:r>
                        <a:rPr lang="ar-SA" sz="1600" b="0" kern="1200" dirty="0" smtClean="0">
                          <a:solidFill>
                            <a:srgbClr val="002060"/>
                          </a:solidFill>
                          <a:effectLst/>
                          <a:latin typeface="Lucida Sans Unicode"/>
                          <a:ea typeface="Times New Roman"/>
                          <a:cs typeface="(AH) Manal Black" pitchFamily="2" charset="-78"/>
                        </a:rPr>
                        <a:t>10</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القيام على الإسكان الخيري للمحتاجين</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kern="1200" dirty="0" smtClean="0">
                          <a:solidFill>
                            <a:srgbClr val="002060"/>
                          </a:solidFill>
                          <a:effectLst/>
                          <a:latin typeface="Lucida Sans Unicode"/>
                          <a:ea typeface="Times New Roman"/>
                          <a:cs typeface="(AH) Manal Black" pitchFamily="2" charset="-78"/>
                        </a:rPr>
                        <a:t>22</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0">
                        <a:lnSpc>
                          <a:spcPct val="115000"/>
                        </a:lnSpc>
                        <a:spcAft>
                          <a:spcPts val="0"/>
                        </a:spcAft>
                      </a:pPr>
                      <a:r>
                        <a:rPr lang="ar-SA" sz="1600" b="0" kern="1200" dirty="0">
                          <a:solidFill>
                            <a:srgbClr val="002060"/>
                          </a:solidFill>
                          <a:effectLst/>
                          <a:cs typeface="(AH) Manal Black" pitchFamily="2" charset="-78"/>
                        </a:rPr>
                        <a:t>الحقيبة  المدرسية</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10"/>
                  </a:ext>
                </a:extLst>
              </a:tr>
              <a:tr h="455362">
                <a:tc>
                  <a:txBody>
                    <a:bodyPr/>
                    <a:lstStyle/>
                    <a:p>
                      <a:pPr marL="0" algn="ctr" defTabSz="914400" rtl="1" eaLnBrk="1" latinLnBrk="0" hangingPunct="1">
                        <a:spcAft>
                          <a:spcPts val="0"/>
                        </a:spcAft>
                      </a:pPr>
                      <a:r>
                        <a:rPr lang="ar-SA" sz="1600" b="0" kern="1200" dirty="0" smtClean="0">
                          <a:solidFill>
                            <a:srgbClr val="002060"/>
                          </a:solidFill>
                          <a:effectLst/>
                          <a:latin typeface="Lucida Sans Unicode"/>
                          <a:ea typeface="Times New Roman"/>
                          <a:cs typeface="(AH) Manal Black" pitchFamily="2" charset="-78"/>
                        </a:rPr>
                        <a:t>11</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kern="1200" dirty="0">
                          <a:solidFill>
                            <a:srgbClr val="002060"/>
                          </a:solidFill>
                          <a:effectLst/>
                          <a:cs typeface="(AH) Manal Black" pitchFamily="2" charset="-78"/>
                        </a:rPr>
                        <a:t>الفسحة المدرسية</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marL="0" algn="ctr" defTabSz="914400" rtl="1" eaLnBrk="1" latinLnBrk="0" hangingPunct="1">
                        <a:spcAft>
                          <a:spcPts val="0"/>
                        </a:spcAft>
                      </a:pPr>
                      <a:r>
                        <a:rPr lang="ar-SA" sz="1600" b="0" kern="1200" dirty="0" smtClean="0">
                          <a:solidFill>
                            <a:srgbClr val="002060"/>
                          </a:solidFill>
                          <a:effectLst/>
                          <a:latin typeface="Lucida Sans Unicode"/>
                          <a:ea typeface="Times New Roman"/>
                          <a:cs typeface="(AH) Manal Black" pitchFamily="2" charset="-78"/>
                        </a:rPr>
                        <a:t>23</a:t>
                      </a:r>
                      <a:endParaRPr lang="ar-SA"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0">
                        <a:lnSpc>
                          <a:spcPct val="115000"/>
                        </a:lnSpc>
                        <a:spcAft>
                          <a:spcPts val="0"/>
                        </a:spcAft>
                      </a:pPr>
                      <a:r>
                        <a:rPr lang="ar-SA" sz="1600" b="0" dirty="0" smtClean="0">
                          <a:solidFill>
                            <a:srgbClr val="002060"/>
                          </a:solidFill>
                          <a:effectLst/>
                          <a:latin typeface="Lucida Sans Unicode"/>
                          <a:ea typeface="Times New Roman"/>
                          <a:cs typeface="(AH) Manal Black" pitchFamily="2" charset="-78"/>
                        </a:rPr>
                        <a:t>إعانة أسر السجناء</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11"/>
                  </a:ext>
                </a:extLst>
              </a:tr>
              <a:tr h="455362">
                <a:tc>
                  <a:txBody>
                    <a:bodyPr/>
                    <a:lstStyle/>
                    <a:p>
                      <a:pPr marL="0" algn="ctr" defTabSz="914400" rtl="1" eaLnBrk="1" latinLnBrk="0" hangingPunct="1">
                        <a:spcAft>
                          <a:spcPts val="0"/>
                        </a:spcAft>
                      </a:pPr>
                      <a:r>
                        <a:rPr lang="ar-SA" sz="1600" b="0" kern="1200" dirty="0" smtClean="0">
                          <a:solidFill>
                            <a:srgbClr val="002060"/>
                          </a:solidFill>
                          <a:effectLst/>
                          <a:latin typeface="Lucida Sans Unicode"/>
                          <a:ea typeface="Times New Roman"/>
                          <a:cs typeface="(AH) Manal Black" pitchFamily="2" charset="-78"/>
                        </a:rPr>
                        <a:t>12</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1">
                        <a:lnSpc>
                          <a:spcPct val="115000"/>
                        </a:lnSpc>
                        <a:spcAft>
                          <a:spcPts val="0"/>
                        </a:spcAft>
                      </a:pPr>
                      <a:r>
                        <a:rPr lang="ar-SA" sz="1600" b="0" dirty="0" smtClean="0">
                          <a:solidFill>
                            <a:srgbClr val="002060"/>
                          </a:solidFill>
                          <a:effectLst/>
                          <a:latin typeface="Lucida Sans Unicode"/>
                          <a:ea typeface="Times New Roman"/>
                          <a:cs typeface="(AH) Manal Black" pitchFamily="2" charset="-78"/>
                        </a:rPr>
                        <a:t>كفالة الأسر المتعففة</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tc>
                  <a:txBody>
                    <a:bodyPr/>
                    <a:lstStyle/>
                    <a:p>
                      <a:pPr algn="ctr" rtl="1">
                        <a:spcAft>
                          <a:spcPts val="0"/>
                        </a:spcAft>
                      </a:pPr>
                      <a:r>
                        <a:rPr lang="ar-SA" sz="1600" b="0" kern="1200" dirty="0" smtClean="0">
                          <a:solidFill>
                            <a:srgbClr val="002060"/>
                          </a:solidFill>
                          <a:effectLst/>
                          <a:latin typeface="Lucida Sans Unicode"/>
                          <a:ea typeface="Times New Roman"/>
                          <a:cs typeface="(AH) Manal Black" pitchFamily="2" charset="-78"/>
                        </a:rPr>
                        <a:t>24</a:t>
                      </a:r>
                      <a:endParaRPr lang="en-US" sz="1600" b="0" kern="1200" dirty="0">
                        <a:solidFill>
                          <a:srgbClr val="002060"/>
                        </a:solidFill>
                        <a:effectLst/>
                        <a:latin typeface="Lucida Sans Unicode"/>
                        <a:ea typeface="Times New Roman"/>
                        <a:cs typeface="(AH) Manal Black" pitchFamily="2" charset="-78"/>
                      </a:endParaRPr>
                    </a:p>
                  </a:txBody>
                  <a:tcPr marL="55467" marR="55467" marT="0" marB="0" anchor="ctr">
                    <a:solidFill>
                      <a:schemeClr val="accent6">
                        <a:lumMod val="40000"/>
                        <a:lumOff val="60000"/>
                      </a:schemeClr>
                    </a:solidFill>
                  </a:tcPr>
                </a:tc>
                <a:tc>
                  <a:txBody>
                    <a:bodyPr/>
                    <a:lstStyle/>
                    <a:p>
                      <a:pPr algn="ctr" rtl="0">
                        <a:lnSpc>
                          <a:spcPct val="115000"/>
                        </a:lnSpc>
                        <a:spcAft>
                          <a:spcPts val="0"/>
                        </a:spcAft>
                      </a:pPr>
                      <a:r>
                        <a:rPr lang="ar-SA" sz="1600" b="0" dirty="0" smtClean="0">
                          <a:solidFill>
                            <a:srgbClr val="002060"/>
                          </a:solidFill>
                          <a:effectLst/>
                          <a:latin typeface="Lucida Sans Unicode"/>
                          <a:ea typeface="Times New Roman"/>
                          <a:cs typeface="(AH) Manal Black" pitchFamily="2" charset="-78"/>
                        </a:rPr>
                        <a:t>إقامة شراكات مثمرة لخدمة المجتمع المحيط</a:t>
                      </a:r>
                      <a:endParaRPr lang="en-US" sz="1600" b="0" dirty="0">
                        <a:solidFill>
                          <a:srgbClr val="002060"/>
                        </a:solidFill>
                        <a:effectLst/>
                        <a:latin typeface="Lucida Sans Unicode"/>
                        <a:ea typeface="Times New Roman"/>
                        <a:cs typeface="(AH) Manal Black" pitchFamily="2" charset="-78"/>
                      </a:endParaRPr>
                    </a:p>
                  </a:txBody>
                  <a:tcPr marL="41264" marR="41264" marT="0" marB="0" anchor="ctr"/>
                </a:tc>
                <a:extLst>
                  <a:ext uri="{0D108BD9-81ED-4DB2-BD59-A6C34878D82A}">
                    <a16:rowId xmlns:a16="http://schemas.microsoft.com/office/drawing/2014/main" val="10012"/>
                  </a:ext>
                </a:extLst>
              </a:tr>
            </a:tbl>
          </a:graphicData>
        </a:graphic>
      </p:graphicFrame>
      <p:pic>
        <p:nvPicPr>
          <p:cNvPr id="13" name="صورة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5077" y="1215453"/>
            <a:ext cx="1718721" cy="951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000" advClick="0" advTm="5000">
        <p:sndAc>
          <p:stSnd>
            <p:snd r:embed="rId3" name="arrow.wav"/>
          </p:stSnd>
        </p:sndAc>
      </p:transition>
    </mc:Choice>
    <mc:Fallback xmlns="">
      <p:transition spd="slow" advClick="0" advTm="5000">
        <p:sndAc>
          <p:stSnd>
            <p:snd r:embed="rId7" name="arrow.wav"/>
          </p:stSnd>
        </p:sndAc>
      </p:transition>
    </mc:Fallback>
  </mc:AlternateContent>
  <p:timing>
    <p:tnLst>
      <p:par>
        <p:cTn id="1" dur="indefinite" restart="never" nodeType="tmRoot">
          <p:childTnLst>
            <p:audio>
              <p:cMediaNode numSld="999" showWhenStopped="0">
                <p:cTn id="2" fill="hold" display="0">
                  <p:stCondLst>
                    <p:cond delay="indefinite"/>
                  </p:stCondLst>
                  <p:endCondLst>
                    <p:cond evt="onPrev" delay="0">
                      <p:tgtEl>
                        <p:sldTgt/>
                      </p:tgtEl>
                    </p:cond>
                    <p:cond evt="onStopAudio" delay="0">
                      <p:tgtEl>
                        <p:sldTgt/>
                      </p:tgtEl>
                    </p:cond>
                  </p:endCondLst>
                </p:cTn>
                <p:tgtEl>
                  <p:spTgt spid="12"/>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4115</TotalTime>
  <Words>687</Words>
  <Application>Microsoft Office PowerPoint</Application>
  <PresentationFormat>عرض على الشاشة (4:3)</PresentationFormat>
  <Paragraphs>219</Paragraphs>
  <Slides>40</Slides>
  <Notes>0</Notes>
  <HiddenSlides>0</HiddenSlides>
  <MMClips>25</MMClips>
  <ScaleCrop>false</ScaleCrop>
  <HeadingPairs>
    <vt:vector size="6" baseType="variant">
      <vt:variant>
        <vt:lpstr>الخطوط المستخدمة</vt:lpstr>
      </vt:variant>
      <vt:variant>
        <vt:i4>19</vt:i4>
      </vt:variant>
      <vt:variant>
        <vt:lpstr>نسق</vt:lpstr>
      </vt:variant>
      <vt:variant>
        <vt:i4>1</vt:i4>
      </vt:variant>
      <vt:variant>
        <vt:lpstr>عناوين الشرائح</vt:lpstr>
      </vt:variant>
      <vt:variant>
        <vt:i4>40</vt:i4>
      </vt:variant>
    </vt:vector>
  </HeadingPairs>
  <TitlesOfParts>
    <vt:vector size="60" baseType="lpstr">
      <vt:lpstr> Abdoullah Ashgar EL-kharef</vt:lpstr>
      <vt:lpstr>(AH) Manal Black</vt:lpstr>
      <vt:lpstr>(AH) Manal High</vt:lpstr>
      <vt:lpstr>Arial</vt:lpstr>
      <vt:lpstr>Calibri</vt:lpstr>
      <vt:lpstr>Cambria</vt:lpstr>
      <vt:lpstr>Constantia</vt:lpstr>
      <vt:lpstr>Courier New</vt:lpstr>
      <vt:lpstr>GE Elegant Bold</vt:lpstr>
      <vt:lpstr>GE Jarida Heavy</vt:lpstr>
      <vt:lpstr>Lucida Sans Unicode</vt:lpstr>
      <vt:lpstr>Majalla UI</vt:lpstr>
      <vt:lpstr>mohammad bold art 1</vt:lpstr>
      <vt:lpstr>Sultan bold</vt:lpstr>
      <vt:lpstr>Sultan normal</vt:lpstr>
      <vt:lpstr>Times New Roman</vt:lpstr>
      <vt:lpstr>Traditional Arabic</vt:lpstr>
      <vt:lpstr>Wingdings</vt:lpstr>
      <vt:lpstr>Wingdings 2</vt:lpstr>
      <vt:lpstr>تدفق</vt:lpstr>
      <vt:lpstr>    </vt:lpstr>
      <vt:lpstr>    </vt:lpstr>
      <vt:lpstr>    جمعية البر الخيرية بمحافظة أبانات ضليع رشيد</vt:lpstr>
      <vt:lpstr>عرض تقديمي في PowerPoint</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جمعية البر الخيرية بمحافظة أبانات ضليع رشيد</vt:lpstr>
      <vt:lpstr>    جمعية البر الخيرية بمحافظة أبانات ضليع رشيد</vt:lpstr>
      <vt:lpstr>    جمعية البر الخيرية بمحافظة أبانات ضليع رشيد</vt:lpstr>
      <vt:lpstr>مشروع تأثيث المنازل من وقف مواكب الأجر</vt:lpstr>
      <vt:lpstr>مشروع تأثيث المنازل من وقف مواكب الأجر</vt:lpstr>
      <vt:lpstr>مشروع تأثيث المنازل من وقف مواكب الأجر</vt:lpstr>
      <vt:lpstr>منصرف دعم وتبرع جمعية التمور خير وجمعية البر الخيرية ببريدة</vt:lpstr>
      <vt:lpstr>مشروع السقيا وتحلية المياه</vt:lpstr>
      <vt:lpstr>    جمعية البر الخيرية بمحافظة أبانات ضليع رشيد</vt:lpstr>
      <vt:lpstr>    جمعية البر الخيرية بمحافظة أبانات ضليع رشيد</vt:lpstr>
      <vt:lpstr>جمعية البر الخيرية بمحافظة أبانات ضليع رشيد</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DCS Meeting</dc:creator>
  <cp:lastModifiedBy>User</cp:lastModifiedBy>
  <cp:revision>392</cp:revision>
  <dcterms:created xsi:type="dcterms:W3CDTF">2013-04-02T07:45:42Z</dcterms:created>
  <dcterms:modified xsi:type="dcterms:W3CDTF">2025-06-19T15:11:51Z</dcterms:modified>
</cp:coreProperties>
</file>